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5" r:id="rId15"/>
    <p:sldId id="269" r:id="rId16"/>
    <p:sldId id="270" r:id="rId17"/>
    <p:sldId id="272"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2D96D"/>
    <a:srgbClr val="FF5447"/>
    <a:srgbClr val="73A6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5" d="100"/>
          <a:sy n="75" d="100"/>
        </p:scale>
        <p:origin x="54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23E095-9B08-4DA8-88E7-51941D1B5274}" type="datetimeFigureOut">
              <a:rPr lang="en-US" smtClean="0"/>
              <a:t>6/29/2020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8BF4DB-EF19-49C4-B3E3-A2234877B3AD}" type="slidenum">
              <a:rPr lang="en-US" smtClean="0"/>
              <a:t>‹#›</a:t>
            </a:fld>
            <a:endParaRPr lang="en-US"/>
          </a:p>
        </p:txBody>
      </p:sp>
    </p:spTree>
    <p:extLst>
      <p:ext uri="{BB962C8B-B14F-4D97-AF65-F5344CB8AC3E}">
        <p14:creationId xmlns:p14="http://schemas.microsoft.com/office/powerpoint/2010/main" val="20972520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58B6D73-31EA-47D0-8D46-7DFD85BFCD06}" type="datetimeFigureOut">
              <a:rPr lang="en-US" smtClean="0"/>
              <a:t>6/29/2020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28032642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58B6D73-31EA-47D0-8D46-7DFD85BFCD06}" type="datetimeFigureOut">
              <a:rPr lang="en-US" smtClean="0"/>
              <a:t>6/29/2020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3964559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58B6D73-31EA-47D0-8D46-7DFD85BFCD06}" type="datetimeFigureOut">
              <a:rPr lang="en-US" smtClean="0"/>
              <a:t>6/29/2020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720793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58B6D73-31EA-47D0-8D46-7DFD85BFCD06}" type="datetimeFigureOut">
              <a:rPr lang="en-US" smtClean="0"/>
              <a:t>6/29/2020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2880732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58B6D73-31EA-47D0-8D46-7DFD85BFCD06}" type="datetimeFigureOut">
              <a:rPr lang="en-US" smtClean="0"/>
              <a:t>6/29/2020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1483029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58B6D73-31EA-47D0-8D46-7DFD85BFCD06}" type="datetimeFigureOut">
              <a:rPr lang="en-US" smtClean="0"/>
              <a:t>6/29/2020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3101595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58B6D73-31EA-47D0-8D46-7DFD85BFCD06}" type="datetimeFigureOut">
              <a:rPr lang="en-US" smtClean="0"/>
              <a:t>6/29/2020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3225142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58B6D73-31EA-47D0-8D46-7DFD85BFCD06}" type="datetimeFigureOut">
              <a:rPr lang="en-US" smtClean="0"/>
              <a:t>6/29/2020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2920243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8B6D73-31EA-47D0-8D46-7DFD85BFCD06}" type="datetimeFigureOut">
              <a:rPr lang="en-US" smtClean="0"/>
              <a:t>6/29/2020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2473314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58B6D73-31EA-47D0-8D46-7DFD85BFCD06}" type="datetimeFigureOut">
              <a:rPr lang="en-US" smtClean="0"/>
              <a:t>6/29/2020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1277158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58B6D73-31EA-47D0-8D46-7DFD85BFCD06}" type="datetimeFigureOut">
              <a:rPr lang="en-US" smtClean="0"/>
              <a:t>6/29/2020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465510-6DDA-4E1E-8B71-E722F5B2382C}" type="slidenum">
              <a:rPr lang="en-US" smtClean="0"/>
              <a:t>‹#›</a:t>
            </a:fld>
            <a:endParaRPr lang="en-US"/>
          </a:p>
        </p:txBody>
      </p:sp>
    </p:spTree>
    <p:extLst>
      <p:ext uri="{BB962C8B-B14F-4D97-AF65-F5344CB8AC3E}">
        <p14:creationId xmlns:p14="http://schemas.microsoft.com/office/powerpoint/2010/main" val="3736421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8B6D73-31EA-47D0-8D46-7DFD85BFCD06}" type="datetimeFigureOut">
              <a:rPr lang="en-US" smtClean="0"/>
              <a:t>6/29/2020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465510-6DDA-4E1E-8B71-E722F5B2382C}" type="slidenum">
              <a:rPr lang="en-US" smtClean="0"/>
              <a:t>‹#›</a:t>
            </a:fld>
            <a:endParaRPr lang="en-US"/>
          </a:p>
        </p:txBody>
      </p:sp>
    </p:spTree>
    <p:extLst>
      <p:ext uri="{BB962C8B-B14F-4D97-AF65-F5344CB8AC3E}">
        <p14:creationId xmlns:p14="http://schemas.microsoft.com/office/powerpoint/2010/main" val="234813201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605890" y="5525483"/>
            <a:ext cx="1422400" cy="500062"/>
          </a:xfrm>
        </p:spPr>
        <p:txBody>
          <a:bodyPr>
            <a:noAutofit/>
          </a:bodyPr>
          <a:lstStyle/>
          <a:p>
            <a:pPr algn="r"/>
            <a:r>
              <a:rPr lang="en-US" sz="3200" b="1" dirty="0" smtClean="0">
                <a:solidFill>
                  <a:srgbClr val="72D96D"/>
                </a:solidFill>
                <a:latin typeface="Roboto Condensed Light" panose="02000000000000000000" pitchFamily="2" charset="0"/>
                <a:ea typeface="Roboto Condensed Light" panose="02000000000000000000" pitchFamily="2" charset="0"/>
              </a:rPr>
              <a:t>JEMMA</a:t>
            </a:r>
          </a:p>
        </p:txBody>
      </p:sp>
      <p:sp>
        <p:nvSpPr>
          <p:cNvPr id="4" name="TextBox 3"/>
          <p:cNvSpPr txBox="1"/>
          <p:nvPr/>
        </p:nvSpPr>
        <p:spPr>
          <a:xfrm>
            <a:off x="4368189" y="5329238"/>
            <a:ext cx="6168676" cy="892552"/>
          </a:xfrm>
          <a:prstGeom prst="rect">
            <a:avLst/>
          </a:prstGeom>
          <a:noFill/>
        </p:spPr>
        <p:txBody>
          <a:bodyPr wrap="none" rtlCol="0">
            <a:spAutoFit/>
          </a:bodyPr>
          <a:lstStyle/>
          <a:p>
            <a:r>
              <a:rPr lang="en-US" sz="2800" b="1" dirty="0" smtClean="0">
                <a:solidFill>
                  <a:srgbClr val="72D96D"/>
                </a:solidFill>
                <a:latin typeface="Roboto Condensed Light" panose="02000000000000000000" pitchFamily="2" charset="0"/>
                <a:ea typeface="Roboto Condensed Light" panose="02000000000000000000" pitchFamily="2" charset="0"/>
              </a:rPr>
              <a:t>PITCH DECK</a:t>
            </a:r>
          </a:p>
          <a:p>
            <a:r>
              <a:rPr lang="en-US" sz="2400" dirty="0" smtClean="0">
                <a:solidFill>
                  <a:srgbClr val="72D96D"/>
                </a:solidFill>
                <a:latin typeface="Roboto Condensed Light" panose="02000000000000000000" pitchFamily="2" charset="0"/>
                <a:ea typeface="Roboto Condensed Light" panose="02000000000000000000" pitchFamily="2" charset="0"/>
              </a:rPr>
              <a:t>A simple automatic Home UV Sanitization solution</a:t>
            </a:r>
            <a:endParaRPr lang="en-US" sz="2400" dirty="0">
              <a:solidFill>
                <a:srgbClr val="72D96D"/>
              </a:solidFill>
              <a:latin typeface="Roboto Condensed Light" panose="02000000000000000000" pitchFamily="2" charset="0"/>
              <a:ea typeface="Roboto Condensed Light" panose="02000000000000000000" pitchFamily="2" charset="0"/>
            </a:endParaRPr>
          </a:p>
        </p:txBody>
      </p:sp>
      <p:sp>
        <p:nvSpPr>
          <p:cNvPr id="6" name="TextBox 5"/>
          <p:cNvSpPr txBox="1"/>
          <p:nvPr/>
        </p:nvSpPr>
        <p:spPr>
          <a:xfrm>
            <a:off x="2059790" y="2400369"/>
            <a:ext cx="3576620" cy="1077218"/>
          </a:xfrm>
          <a:prstGeom prst="rect">
            <a:avLst/>
          </a:prstGeom>
          <a:noFill/>
        </p:spPr>
        <p:txBody>
          <a:bodyPr wrap="none" rtlCol="0">
            <a:spAutoFit/>
          </a:bodyPr>
          <a:lstStyle/>
          <a:p>
            <a:r>
              <a:rPr lang="en-US" sz="3200" b="1" dirty="0">
                <a:solidFill>
                  <a:schemeClr val="bg1"/>
                </a:solidFill>
                <a:latin typeface="Roboto Condensed Light" panose="02000000000000000000" pitchFamily="2" charset="0"/>
                <a:ea typeface="Roboto Condensed Light" panose="02000000000000000000" pitchFamily="2" charset="0"/>
              </a:rPr>
              <a:t>Team </a:t>
            </a:r>
            <a:r>
              <a:rPr lang="en-US" sz="3200" b="1" dirty="0" smtClean="0">
                <a:solidFill>
                  <a:schemeClr val="bg1"/>
                </a:solidFill>
                <a:latin typeface="Roboto Condensed Light" panose="02000000000000000000" pitchFamily="2" charset="0"/>
                <a:ea typeface="Roboto Condensed Light" panose="02000000000000000000" pitchFamily="2" charset="0"/>
              </a:rPr>
              <a:t>ID </a:t>
            </a:r>
            <a:r>
              <a:rPr lang="en-US" sz="3200" b="1" dirty="0">
                <a:solidFill>
                  <a:schemeClr val="bg1"/>
                </a:solidFill>
                <a:latin typeface="Roboto Condensed Light" panose="02000000000000000000" pitchFamily="2" charset="0"/>
                <a:ea typeface="Roboto Condensed Light" panose="02000000000000000000" pitchFamily="2" charset="0"/>
              </a:rPr>
              <a:t>: T053</a:t>
            </a:r>
          </a:p>
          <a:p>
            <a:r>
              <a:rPr lang="en-US" sz="3200" b="1" dirty="0">
                <a:solidFill>
                  <a:schemeClr val="bg1"/>
                </a:solidFill>
                <a:latin typeface="Roboto Condensed Light" panose="02000000000000000000" pitchFamily="2" charset="0"/>
                <a:ea typeface="Roboto Condensed Light" panose="02000000000000000000" pitchFamily="2" charset="0"/>
              </a:rPr>
              <a:t>Problem ID: </a:t>
            </a:r>
            <a:r>
              <a:rPr lang="en-US" sz="3200" b="1" dirty="0" smtClean="0">
                <a:solidFill>
                  <a:schemeClr val="bg1"/>
                </a:solidFill>
                <a:latin typeface="Roboto Condensed Light" panose="02000000000000000000" pitchFamily="2" charset="0"/>
                <a:ea typeface="Roboto Condensed Light" panose="02000000000000000000" pitchFamily="2" charset="0"/>
              </a:rPr>
              <a:t>COVID 08</a:t>
            </a:r>
          </a:p>
        </p:txBody>
      </p:sp>
      <p:sp>
        <p:nvSpPr>
          <p:cNvPr id="7" name="Rectangle 6"/>
          <p:cNvSpPr/>
          <p:nvPr/>
        </p:nvSpPr>
        <p:spPr>
          <a:xfrm>
            <a:off x="2059790" y="3468161"/>
            <a:ext cx="6789038" cy="369332"/>
          </a:xfrm>
          <a:prstGeom prst="rect">
            <a:avLst/>
          </a:prstGeom>
        </p:spPr>
        <p:txBody>
          <a:bodyPr wrap="none">
            <a:spAutoFit/>
          </a:bodyPr>
          <a:lstStyle/>
          <a:p>
            <a:r>
              <a:rPr lang="en-US" b="1" dirty="0" smtClean="0">
                <a:solidFill>
                  <a:schemeClr val="bg1"/>
                </a:solidFill>
                <a:latin typeface="Roboto Condensed Light" panose="02000000000000000000" pitchFamily="2" charset="0"/>
                <a:ea typeface="Roboto Condensed Light" panose="02000000000000000000" pitchFamily="2" charset="0"/>
              </a:rPr>
              <a:t>Design and Development of Robot to sanitize rooms using Ultra-Violet Rays</a:t>
            </a:r>
            <a:endParaRPr lang="en-US" b="1" dirty="0">
              <a:solidFill>
                <a:schemeClr val="bg1"/>
              </a:solidFill>
              <a:latin typeface="Roboto Condensed Light" panose="02000000000000000000" pitchFamily="2" charset="0"/>
              <a:ea typeface="Roboto Condensed Light" panose="02000000000000000000" pitchFamily="2" charset="0"/>
            </a:endParaRPr>
          </a:p>
        </p:txBody>
      </p:sp>
      <p:sp>
        <p:nvSpPr>
          <p:cNvPr id="8" name="Rectangle 7"/>
          <p:cNvSpPr/>
          <p:nvPr/>
        </p:nvSpPr>
        <p:spPr>
          <a:xfrm>
            <a:off x="1397000" y="2400369"/>
            <a:ext cx="635000" cy="1734344"/>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493" y="5100007"/>
            <a:ext cx="1351014" cy="1351014"/>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38499" t="-386" r="28515" b="386"/>
          <a:stretch/>
        </p:blipFill>
        <p:spPr>
          <a:xfrm>
            <a:off x="7058810" y="-1571345"/>
            <a:ext cx="4874356" cy="8312077"/>
          </a:xfrm>
          <a:prstGeom prst="rect">
            <a:avLst/>
          </a:prstGeom>
        </p:spPr>
      </p:pic>
    </p:spTree>
    <p:extLst>
      <p:ext uri="{BB962C8B-B14F-4D97-AF65-F5344CB8AC3E}">
        <p14:creationId xmlns:p14="http://schemas.microsoft.com/office/powerpoint/2010/main" val="15837084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Competition</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4" name="Rectangle 3"/>
          <p:cNvSpPr/>
          <p:nvPr/>
        </p:nvSpPr>
        <p:spPr>
          <a:xfrm>
            <a:off x="990600" y="843756"/>
            <a:ext cx="635000" cy="368300"/>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l="24537" r="24074"/>
          <a:stretch/>
        </p:blipFill>
        <p:spPr>
          <a:xfrm>
            <a:off x="635000" y="2210594"/>
            <a:ext cx="1409700" cy="2743200"/>
          </a:xfrm>
          <a:prstGeom prst="rect">
            <a:avLst/>
          </a:prstGeom>
        </p:spPr>
      </p:pic>
      <p:sp>
        <p:nvSpPr>
          <p:cNvPr id="5" name="TextBox 4"/>
          <p:cNvSpPr txBox="1"/>
          <p:nvPr/>
        </p:nvSpPr>
        <p:spPr>
          <a:xfrm>
            <a:off x="107950" y="4992688"/>
            <a:ext cx="2451100" cy="923330"/>
          </a:xfrm>
          <a:prstGeom prst="rect">
            <a:avLst/>
          </a:prstGeom>
          <a:noFill/>
        </p:spPr>
        <p:txBody>
          <a:bodyPr wrap="square" rtlCol="0">
            <a:spAutoFit/>
          </a:bodyPr>
          <a:lstStyle/>
          <a:p>
            <a:pPr algn="ctr"/>
            <a:r>
              <a:rPr lang="en-US" dirty="0" err="1" smtClean="0">
                <a:solidFill>
                  <a:schemeClr val="bg1"/>
                </a:solidFill>
                <a:latin typeface="Roboto Condensed Light" panose="02000000000000000000" pitchFamily="2" charset="0"/>
                <a:ea typeface="Roboto Condensed Light" panose="02000000000000000000" pitchFamily="2" charset="0"/>
              </a:rPr>
              <a:t>Lightstrike</a:t>
            </a:r>
            <a:endParaRPr lang="en-US" dirty="0" smtClean="0">
              <a:solidFill>
                <a:schemeClr val="bg1"/>
              </a:solidFill>
              <a:latin typeface="Roboto Condensed Light" panose="02000000000000000000" pitchFamily="2" charset="0"/>
              <a:ea typeface="Roboto Condensed Light" panose="02000000000000000000" pitchFamily="2" charset="0"/>
            </a:endParaRPr>
          </a:p>
          <a:p>
            <a:pPr algn="ctr"/>
            <a:r>
              <a:rPr lang="en-US" b="1" dirty="0" smtClean="0">
                <a:solidFill>
                  <a:srgbClr val="72D96D"/>
                </a:solidFill>
                <a:latin typeface="Roboto Condensed Light" panose="02000000000000000000" pitchFamily="2" charset="0"/>
                <a:ea typeface="Roboto Condensed Light" panose="02000000000000000000" pitchFamily="2" charset="0"/>
              </a:rPr>
              <a:t>XENEX DISINFECTION SERVICES</a:t>
            </a:r>
            <a:endParaRPr lang="en-US" b="1" dirty="0">
              <a:solidFill>
                <a:srgbClr val="72D96D"/>
              </a:solidFill>
              <a:latin typeface="Roboto Condensed Light" panose="02000000000000000000" pitchFamily="2" charset="0"/>
              <a:ea typeface="Roboto Condensed Light" panose="02000000000000000000" pitchFamily="2" charset="0"/>
            </a:endParaRP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64341" y="2171700"/>
            <a:ext cx="1510759" cy="2782094"/>
          </a:xfrm>
          <a:prstGeom prst="rect">
            <a:avLst/>
          </a:prstGeom>
        </p:spPr>
      </p:pic>
      <p:sp>
        <p:nvSpPr>
          <p:cNvPr id="12" name="TextBox 11"/>
          <p:cNvSpPr txBox="1"/>
          <p:nvPr/>
        </p:nvSpPr>
        <p:spPr>
          <a:xfrm>
            <a:off x="1994170" y="4992688"/>
            <a:ext cx="2451100" cy="646331"/>
          </a:xfrm>
          <a:prstGeom prst="rect">
            <a:avLst/>
          </a:prstGeom>
          <a:noFill/>
        </p:spPr>
        <p:txBody>
          <a:bodyPr wrap="squar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Connor</a:t>
            </a:r>
          </a:p>
          <a:p>
            <a:pPr algn="ctr"/>
            <a:r>
              <a:rPr lang="en-US" b="1" dirty="0" smtClean="0">
                <a:solidFill>
                  <a:srgbClr val="72D96D"/>
                </a:solidFill>
                <a:latin typeface="Roboto Condensed Light" panose="02000000000000000000" pitchFamily="2" charset="0"/>
                <a:ea typeface="Roboto Condensed Light" panose="02000000000000000000" pitchFamily="2" charset="0"/>
              </a:rPr>
              <a:t>ROBOTLAB</a:t>
            </a:r>
            <a:endParaRPr lang="en-US" b="1" dirty="0">
              <a:solidFill>
                <a:srgbClr val="72D96D"/>
              </a:solidFill>
              <a:latin typeface="Roboto Condensed Light" panose="02000000000000000000" pitchFamily="2" charset="0"/>
              <a:ea typeface="Roboto Condensed Light" panose="02000000000000000000" pitchFamily="2" charset="0"/>
            </a:endParaRPr>
          </a:p>
        </p:txBody>
      </p:sp>
      <p:pic>
        <p:nvPicPr>
          <p:cNvPr id="13" name="Picture 12"/>
          <p:cNvPicPr>
            <a:picLocks noChangeAspect="1"/>
          </p:cNvPicPr>
          <p:nvPr/>
        </p:nvPicPr>
        <p:blipFill rotWithShape="1">
          <a:blip r:embed="rId4" cstate="print">
            <a:extLst>
              <a:ext uri="{28A0092B-C50C-407E-A947-70E740481C1C}">
                <a14:useLocalDpi xmlns:a14="http://schemas.microsoft.com/office/drawing/2010/main" val="0"/>
              </a:ext>
            </a:extLst>
          </a:blip>
          <a:srcRect l="30704" r="45239" b="12939"/>
          <a:stretch/>
        </p:blipFill>
        <p:spPr>
          <a:xfrm>
            <a:off x="4254500" y="1896071"/>
            <a:ext cx="1168400" cy="3171229"/>
          </a:xfrm>
          <a:prstGeom prst="rect">
            <a:avLst/>
          </a:prstGeom>
        </p:spPr>
      </p:pic>
      <p:sp>
        <p:nvSpPr>
          <p:cNvPr id="14" name="TextBox 13"/>
          <p:cNvSpPr txBox="1"/>
          <p:nvPr/>
        </p:nvSpPr>
        <p:spPr>
          <a:xfrm>
            <a:off x="3772170" y="4992688"/>
            <a:ext cx="2451100" cy="646331"/>
          </a:xfrm>
          <a:prstGeom prst="rect">
            <a:avLst/>
          </a:prstGeom>
          <a:noFill/>
        </p:spPr>
        <p:txBody>
          <a:bodyPr wrap="squar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1140</a:t>
            </a:r>
            <a:r>
              <a:rPr lang="en-US" dirty="0" smtClean="0">
                <a:latin typeface="Roboto Condensed Light" panose="02000000000000000000" pitchFamily="2" charset="0"/>
                <a:ea typeface="Roboto Condensed Light" panose="02000000000000000000" pitchFamily="2" charset="0"/>
              </a:rPr>
              <a:t> </a:t>
            </a:r>
            <a:r>
              <a:rPr lang="en-US" dirty="0" smtClean="0">
                <a:solidFill>
                  <a:schemeClr val="bg1"/>
                </a:solidFill>
                <a:latin typeface="Roboto Condensed Light" panose="02000000000000000000" pitchFamily="2" charset="0"/>
                <a:ea typeface="Roboto Condensed Light" panose="02000000000000000000" pitchFamily="2" charset="0"/>
              </a:rPr>
              <a:t>Sentry</a:t>
            </a:r>
          </a:p>
          <a:p>
            <a:pPr algn="ctr"/>
            <a:r>
              <a:rPr lang="en-US" b="1" dirty="0" smtClean="0">
                <a:solidFill>
                  <a:srgbClr val="72D96D"/>
                </a:solidFill>
                <a:latin typeface="Roboto Condensed Light" panose="02000000000000000000" pitchFamily="2" charset="0"/>
                <a:ea typeface="Roboto Condensed Light" panose="02000000000000000000" pitchFamily="2" charset="0"/>
              </a:rPr>
              <a:t>SKYTRON</a:t>
            </a:r>
            <a:endParaRPr lang="en-US" b="1" dirty="0">
              <a:solidFill>
                <a:srgbClr val="72D96D"/>
              </a:solidFill>
              <a:latin typeface="Roboto Condensed Light" panose="02000000000000000000" pitchFamily="2" charset="0"/>
              <a:ea typeface="Roboto Condensed Light" panose="02000000000000000000" pitchFamily="2" charset="0"/>
            </a:endParaRPr>
          </a:p>
        </p:txBody>
      </p:sp>
      <p:pic>
        <p:nvPicPr>
          <p:cNvPr id="17" name="Picture 16"/>
          <p:cNvPicPr>
            <a:picLocks noChangeAspect="1"/>
          </p:cNvPicPr>
          <p:nvPr/>
        </p:nvPicPr>
        <p:blipFill rotWithShape="1">
          <a:blip r:embed="rId5" cstate="print">
            <a:extLst>
              <a:ext uri="{28A0092B-C50C-407E-A947-70E740481C1C}">
                <a14:useLocalDpi xmlns:a14="http://schemas.microsoft.com/office/drawing/2010/main" val="0"/>
              </a:ext>
            </a:extLst>
          </a:blip>
          <a:srcRect l="25469" r="17590" b="10025"/>
          <a:stretch/>
        </p:blipFill>
        <p:spPr>
          <a:xfrm>
            <a:off x="5791200" y="1919394"/>
            <a:ext cx="1638300" cy="3147906"/>
          </a:xfrm>
          <a:prstGeom prst="rect">
            <a:avLst/>
          </a:prstGeom>
        </p:spPr>
      </p:pic>
      <p:sp>
        <p:nvSpPr>
          <p:cNvPr id="19" name="TextBox 18"/>
          <p:cNvSpPr txBox="1"/>
          <p:nvPr/>
        </p:nvSpPr>
        <p:spPr>
          <a:xfrm>
            <a:off x="5333319" y="4992688"/>
            <a:ext cx="2451100" cy="646331"/>
          </a:xfrm>
          <a:prstGeom prst="rect">
            <a:avLst/>
          </a:prstGeom>
          <a:noFill/>
        </p:spPr>
        <p:txBody>
          <a:bodyPr wrap="squar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UVD Robot</a:t>
            </a:r>
          </a:p>
          <a:p>
            <a:pPr algn="ctr"/>
            <a:r>
              <a:rPr lang="en-US" b="1" dirty="0" smtClean="0">
                <a:solidFill>
                  <a:srgbClr val="72D96D"/>
                </a:solidFill>
                <a:latin typeface="Roboto Condensed Light" panose="02000000000000000000" pitchFamily="2" charset="0"/>
                <a:ea typeface="Roboto Condensed Light" panose="02000000000000000000" pitchFamily="2" charset="0"/>
              </a:rPr>
              <a:t>UVD ROBOTS</a:t>
            </a:r>
            <a:endParaRPr lang="en-US" b="1" dirty="0">
              <a:solidFill>
                <a:srgbClr val="72D96D"/>
              </a:solidFill>
              <a:latin typeface="Roboto Condensed Light" panose="02000000000000000000" pitchFamily="2" charset="0"/>
              <a:ea typeface="Roboto Condensed Light" panose="02000000000000000000" pitchFamily="2" charset="0"/>
            </a:endParaRPr>
          </a:p>
        </p:txBody>
      </p:sp>
      <p:pic>
        <p:nvPicPr>
          <p:cNvPr id="20" name="Picture 19"/>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7586478" y="2171700"/>
            <a:ext cx="2216018" cy="2265363"/>
          </a:xfrm>
          <a:prstGeom prst="rect">
            <a:avLst/>
          </a:prstGeom>
        </p:spPr>
      </p:pic>
      <p:pic>
        <p:nvPicPr>
          <p:cNvPr id="21" name="Picture 2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915098" y="2550861"/>
            <a:ext cx="2073909" cy="1507040"/>
          </a:xfrm>
          <a:prstGeom prst="rect">
            <a:avLst/>
          </a:prstGeom>
        </p:spPr>
      </p:pic>
      <p:sp>
        <p:nvSpPr>
          <p:cNvPr id="22" name="TextBox 21"/>
          <p:cNvSpPr txBox="1"/>
          <p:nvPr/>
        </p:nvSpPr>
        <p:spPr>
          <a:xfrm>
            <a:off x="9856153" y="4953794"/>
            <a:ext cx="2451100" cy="646331"/>
          </a:xfrm>
          <a:prstGeom prst="rect">
            <a:avLst/>
          </a:prstGeom>
          <a:noFill/>
        </p:spPr>
        <p:txBody>
          <a:bodyPr wrap="squar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UV-C LED</a:t>
            </a:r>
          </a:p>
          <a:p>
            <a:pPr algn="ctr"/>
            <a:r>
              <a:rPr lang="en-US" b="1" dirty="0" smtClean="0">
                <a:solidFill>
                  <a:srgbClr val="72D96D"/>
                </a:solidFill>
                <a:latin typeface="Roboto Condensed Light" panose="02000000000000000000" pitchFamily="2" charset="0"/>
                <a:ea typeface="Roboto Condensed Light" panose="02000000000000000000" pitchFamily="2" charset="0"/>
              </a:rPr>
              <a:t>PUBLIC DESIGN</a:t>
            </a:r>
            <a:endParaRPr lang="en-US" b="1" dirty="0">
              <a:solidFill>
                <a:srgbClr val="72D96D"/>
              </a:solidFill>
              <a:latin typeface="Roboto Condensed Light" panose="02000000000000000000" pitchFamily="2" charset="0"/>
              <a:ea typeface="Roboto Condensed Light" panose="02000000000000000000" pitchFamily="2" charset="0"/>
            </a:endParaRPr>
          </a:p>
        </p:txBody>
      </p:sp>
      <p:sp>
        <p:nvSpPr>
          <p:cNvPr id="23" name="TextBox 22"/>
          <p:cNvSpPr txBox="1"/>
          <p:nvPr/>
        </p:nvSpPr>
        <p:spPr>
          <a:xfrm>
            <a:off x="7253876" y="4967410"/>
            <a:ext cx="2451100" cy="646331"/>
          </a:xfrm>
          <a:prstGeom prst="rect">
            <a:avLst/>
          </a:prstGeom>
          <a:noFill/>
        </p:spPr>
        <p:txBody>
          <a:bodyPr wrap="squar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UV-C Lamp</a:t>
            </a:r>
          </a:p>
          <a:p>
            <a:pPr algn="ctr"/>
            <a:r>
              <a:rPr lang="en-US" b="1" dirty="0" smtClean="0">
                <a:solidFill>
                  <a:srgbClr val="72D96D"/>
                </a:solidFill>
                <a:latin typeface="Roboto Condensed Light" panose="02000000000000000000" pitchFamily="2" charset="0"/>
                <a:ea typeface="Roboto Condensed Light" panose="02000000000000000000" pitchFamily="2" charset="0"/>
              </a:rPr>
              <a:t>PUBLIC DESIGN</a:t>
            </a:r>
            <a:endParaRPr lang="en-US" b="1" dirty="0">
              <a:solidFill>
                <a:srgbClr val="72D96D"/>
              </a:solidFill>
              <a:latin typeface="Roboto Condensed Light" panose="02000000000000000000" pitchFamily="2" charset="0"/>
              <a:ea typeface="Roboto Condensed Light" panose="02000000000000000000" pitchFamily="2" charset="0"/>
            </a:endParaRPr>
          </a:p>
        </p:txBody>
      </p:sp>
      <p:pic>
        <p:nvPicPr>
          <p:cNvPr id="16" name="Picture 1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Tree>
    <p:extLst>
      <p:ext uri="{BB962C8B-B14F-4D97-AF65-F5344CB8AC3E}">
        <p14:creationId xmlns:p14="http://schemas.microsoft.com/office/powerpoint/2010/main" val="16171745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cxnSp>
        <p:nvCxnSpPr>
          <p:cNvPr id="116" name="Straight Connector 115"/>
          <p:cNvCxnSpPr>
            <a:stCxn id="104" idx="4"/>
          </p:cNvCxnSpPr>
          <p:nvPr/>
        </p:nvCxnSpPr>
        <p:spPr>
          <a:xfrm>
            <a:off x="9318936" y="2314416"/>
            <a:ext cx="7858" cy="4017444"/>
          </a:xfrm>
          <a:prstGeom prst="line">
            <a:avLst/>
          </a:prstGeom>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a:off x="9890436" y="2263616"/>
            <a:ext cx="7858" cy="4017444"/>
          </a:xfrm>
          <a:prstGeom prst="line">
            <a:avLst/>
          </a:prstGeom>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10500036" y="2301716"/>
            <a:ext cx="7858" cy="4017444"/>
          </a:xfrm>
          <a:prstGeom prst="line">
            <a:avLst/>
          </a:prstGeom>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11058836" y="2301716"/>
            <a:ext cx="7858" cy="4017444"/>
          </a:xfrm>
          <a:prstGeom prst="line">
            <a:avLst/>
          </a:prstGeom>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a:stCxn id="77" idx="0"/>
            <a:endCxn id="78" idx="4"/>
          </p:cNvCxnSpPr>
          <p:nvPr/>
        </p:nvCxnSpPr>
        <p:spPr>
          <a:xfrm>
            <a:off x="1832776" y="1847056"/>
            <a:ext cx="48733" cy="49530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a:stCxn id="78" idx="0"/>
            <a:endCxn id="64" idx="4"/>
          </p:cNvCxnSpPr>
          <p:nvPr/>
        </p:nvCxnSpPr>
        <p:spPr>
          <a:xfrm>
            <a:off x="1881509" y="2189960"/>
            <a:ext cx="829583" cy="338823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a:stCxn id="64" idx="6"/>
            <a:endCxn id="65" idx="2"/>
          </p:cNvCxnSpPr>
          <p:nvPr/>
        </p:nvCxnSpPr>
        <p:spPr>
          <a:xfrm>
            <a:off x="2787292" y="5501990"/>
            <a:ext cx="6437459" cy="26149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a:stCxn id="65" idx="6"/>
            <a:endCxn id="69" idx="6"/>
          </p:cNvCxnSpPr>
          <p:nvPr/>
        </p:nvCxnSpPr>
        <p:spPr>
          <a:xfrm>
            <a:off x="9377151" y="5763480"/>
            <a:ext cx="1757885" cy="2057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V="1">
            <a:off x="1344383" y="1531260"/>
            <a:ext cx="0" cy="480060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V="1">
            <a:off x="1003300" y="1524000"/>
            <a:ext cx="0" cy="480060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29" idx="4"/>
            <a:endCxn id="28" idx="4"/>
          </p:cNvCxnSpPr>
          <p:nvPr/>
        </p:nvCxnSpPr>
        <p:spPr>
          <a:xfrm flipH="1">
            <a:off x="1868809" y="1945048"/>
            <a:ext cx="800099" cy="414380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29" idx="5"/>
          </p:cNvCxnSpPr>
          <p:nvPr/>
        </p:nvCxnSpPr>
        <p:spPr>
          <a:xfrm>
            <a:off x="2722790" y="1922730"/>
            <a:ext cx="6611928" cy="125220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30" idx="2"/>
            <a:endCxn id="34" idx="2"/>
          </p:cNvCxnSpPr>
          <p:nvPr/>
        </p:nvCxnSpPr>
        <p:spPr>
          <a:xfrm>
            <a:off x="9255436" y="3178016"/>
            <a:ext cx="174673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866900" y="263527"/>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Competitive Advantage</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4" name="Rectangle 3"/>
          <p:cNvSpPr/>
          <p:nvPr/>
        </p:nvSpPr>
        <p:spPr>
          <a:xfrm>
            <a:off x="990600" y="742158"/>
            <a:ext cx="635000" cy="368300"/>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cxnSp>
        <p:nvCxnSpPr>
          <p:cNvPr id="10" name="Straight Arrow Connector 9"/>
          <p:cNvCxnSpPr/>
          <p:nvPr/>
        </p:nvCxnSpPr>
        <p:spPr>
          <a:xfrm>
            <a:off x="622300" y="6324600"/>
            <a:ext cx="1109980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622300" y="1536700"/>
            <a:ext cx="0" cy="480060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rot="16200000">
            <a:off x="-578366" y="1675090"/>
            <a:ext cx="2032000" cy="369332"/>
          </a:xfrm>
          <a:prstGeom prst="rect">
            <a:avLst/>
          </a:prstGeom>
          <a:noFill/>
        </p:spPr>
        <p:txBody>
          <a:bodyPr wrap="square" rtlCol="0">
            <a:spAutoFit/>
          </a:bodyPr>
          <a:lstStyle/>
          <a:p>
            <a:r>
              <a:rPr lang="en-US" b="1" dirty="0" smtClean="0">
                <a:solidFill>
                  <a:schemeClr val="bg1"/>
                </a:solidFill>
                <a:latin typeface="Roboto Condensed Light" panose="02000000000000000000" pitchFamily="2" charset="0"/>
                <a:ea typeface="Roboto Condensed Light" panose="02000000000000000000" pitchFamily="2" charset="0"/>
              </a:rPr>
              <a:t>SCALABILITY</a:t>
            </a:r>
            <a:endParaRPr lang="en-US" b="1" dirty="0">
              <a:solidFill>
                <a:schemeClr val="bg1"/>
              </a:solidFill>
              <a:latin typeface="Roboto Condensed Light" panose="02000000000000000000" pitchFamily="2" charset="0"/>
              <a:ea typeface="Roboto Condensed Light" panose="02000000000000000000" pitchFamily="2" charset="0"/>
            </a:endParaRPr>
          </a:p>
        </p:txBody>
      </p:sp>
      <p:sp>
        <p:nvSpPr>
          <p:cNvPr id="26" name="TextBox 25"/>
          <p:cNvSpPr txBox="1"/>
          <p:nvPr/>
        </p:nvSpPr>
        <p:spPr>
          <a:xfrm rot="16200000">
            <a:off x="-197366" y="1662390"/>
            <a:ext cx="2032000" cy="369332"/>
          </a:xfrm>
          <a:prstGeom prst="rect">
            <a:avLst/>
          </a:prstGeom>
          <a:noFill/>
        </p:spPr>
        <p:txBody>
          <a:bodyPr wrap="square" rtlCol="0">
            <a:spAutoFit/>
          </a:bodyPr>
          <a:lstStyle/>
          <a:p>
            <a:r>
              <a:rPr lang="en-US" b="1" dirty="0" smtClean="0">
                <a:solidFill>
                  <a:srgbClr val="FF0000"/>
                </a:solidFill>
                <a:latin typeface="Roboto Condensed Light" panose="02000000000000000000" pitchFamily="2" charset="0"/>
                <a:ea typeface="Roboto Condensed Light" panose="02000000000000000000" pitchFamily="2" charset="0"/>
              </a:rPr>
              <a:t>SKILL NEEDED</a:t>
            </a:r>
            <a:endParaRPr lang="en-US" b="1" dirty="0">
              <a:solidFill>
                <a:srgbClr val="FF0000"/>
              </a:solidFill>
              <a:latin typeface="Roboto Condensed Light" panose="02000000000000000000" pitchFamily="2" charset="0"/>
              <a:ea typeface="Roboto Condensed Light" panose="02000000000000000000" pitchFamily="2" charset="0"/>
            </a:endParaRPr>
          </a:p>
        </p:txBody>
      </p:sp>
      <p:sp>
        <p:nvSpPr>
          <p:cNvPr id="27" name="Oval 26"/>
          <p:cNvSpPr/>
          <p:nvPr/>
        </p:nvSpPr>
        <p:spPr>
          <a:xfrm>
            <a:off x="1743876" y="601265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28" name="Oval 27"/>
          <p:cNvSpPr/>
          <p:nvPr/>
        </p:nvSpPr>
        <p:spPr>
          <a:xfrm>
            <a:off x="1792609" y="593645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29" name="Oval 28"/>
          <p:cNvSpPr/>
          <p:nvPr/>
        </p:nvSpPr>
        <p:spPr>
          <a:xfrm>
            <a:off x="2592708" y="1792648"/>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30" name="Oval 29"/>
          <p:cNvSpPr/>
          <p:nvPr/>
        </p:nvSpPr>
        <p:spPr>
          <a:xfrm>
            <a:off x="9255436" y="310181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32" name="Oval 31"/>
          <p:cNvSpPr/>
          <p:nvPr/>
        </p:nvSpPr>
        <p:spPr>
          <a:xfrm>
            <a:off x="9830908" y="310181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33" name="Oval 32"/>
          <p:cNvSpPr/>
          <p:nvPr/>
        </p:nvSpPr>
        <p:spPr>
          <a:xfrm>
            <a:off x="10426700" y="310181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34" name="Oval 33"/>
          <p:cNvSpPr/>
          <p:nvPr/>
        </p:nvSpPr>
        <p:spPr>
          <a:xfrm>
            <a:off x="11002172" y="310181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47" name="TextBox 46"/>
          <p:cNvSpPr txBox="1"/>
          <p:nvPr/>
        </p:nvSpPr>
        <p:spPr>
          <a:xfrm>
            <a:off x="3208711" y="1524360"/>
            <a:ext cx="1390250" cy="646331"/>
          </a:xfrm>
          <a:prstGeom prst="rect">
            <a:avLst/>
          </a:prstGeom>
          <a:noFill/>
        </p:spPr>
        <p:txBody>
          <a:bodyPr wrap="square" rtlCol="0">
            <a:spAutoFit/>
          </a:bodyPr>
          <a:lstStyle/>
          <a:p>
            <a:r>
              <a:rPr lang="en-US" b="1" dirty="0">
                <a:solidFill>
                  <a:srgbClr val="72D96D"/>
                </a:solidFill>
                <a:latin typeface="Roboto Condensed Light" panose="02000000000000000000" pitchFamily="2" charset="0"/>
                <a:ea typeface="Roboto Condensed Light" panose="02000000000000000000" pitchFamily="2" charset="0"/>
              </a:rPr>
              <a:t>US ₹ 30,000</a:t>
            </a:r>
            <a:endParaRPr lang="en-US" dirty="0">
              <a:solidFill>
                <a:srgbClr val="72D96D"/>
              </a:solidFill>
              <a:latin typeface="Roboto Condensed Light" panose="02000000000000000000" pitchFamily="2" charset="0"/>
              <a:ea typeface="Roboto Condensed Light" panose="02000000000000000000" pitchFamily="2" charset="0"/>
            </a:endParaRPr>
          </a:p>
          <a:p>
            <a:endParaRPr lang="en-US" b="1" dirty="0">
              <a:solidFill>
                <a:srgbClr val="72D96D"/>
              </a:solidFill>
              <a:latin typeface="Roboto Condensed Light" panose="02000000000000000000" pitchFamily="2" charset="0"/>
              <a:ea typeface="Roboto Condensed Light" panose="02000000000000000000" pitchFamily="2" charset="0"/>
            </a:endParaRPr>
          </a:p>
        </p:txBody>
      </p:sp>
      <p:sp>
        <p:nvSpPr>
          <p:cNvPr id="48" name="TextBox 47"/>
          <p:cNvSpPr txBox="1"/>
          <p:nvPr/>
        </p:nvSpPr>
        <p:spPr>
          <a:xfrm>
            <a:off x="1896276" y="5892442"/>
            <a:ext cx="1866900" cy="369332"/>
          </a:xfrm>
          <a:prstGeom prst="rect">
            <a:avLst/>
          </a:prstGeom>
          <a:noFill/>
        </p:spPr>
        <p:txBody>
          <a:bodyPr wrap="square" rtlCol="0">
            <a:spAutoFit/>
          </a:bodyPr>
          <a:lstStyle/>
          <a:p>
            <a:r>
              <a:rPr lang="en-US" b="1" dirty="0" smtClean="0">
                <a:solidFill>
                  <a:schemeClr val="bg1"/>
                </a:solidFill>
                <a:latin typeface="Roboto Condensed Light" panose="02000000000000000000" pitchFamily="2" charset="0"/>
                <a:ea typeface="Roboto Condensed Light" panose="02000000000000000000" pitchFamily="2" charset="0"/>
              </a:rPr>
              <a:t>UV-C LAMP/LED</a:t>
            </a:r>
            <a:endParaRPr lang="en-US" b="1" dirty="0">
              <a:solidFill>
                <a:schemeClr val="bg1"/>
              </a:solidFill>
              <a:latin typeface="Roboto Condensed Light" panose="02000000000000000000" pitchFamily="2" charset="0"/>
              <a:ea typeface="Roboto Condensed Light" panose="02000000000000000000" pitchFamily="2" charset="0"/>
            </a:endParaRPr>
          </a:p>
        </p:txBody>
      </p:sp>
      <p:sp>
        <p:nvSpPr>
          <p:cNvPr id="50" name="Rectangle 49"/>
          <p:cNvSpPr/>
          <p:nvPr/>
        </p:nvSpPr>
        <p:spPr>
          <a:xfrm>
            <a:off x="2129158" y="5676160"/>
            <a:ext cx="1056700" cy="369332"/>
          </a:xfrm>
          <a:prstGeom prst="rect">
            <a:avLst/>
          </a:prstGeom>
        </p:spPr>
        <p:txBody>
          <a:bodyPr wrap="none">
            <a:spAutoFit/>
          </a:bodyPr>
          <a:lstStyle/>
          <a:p>
            <a:r>
              <a:rPr lang="en-US" b="1" dirty="0">
                <a:solidFill>
                  <a:schemeClr val="bg1"/>
                </a:solidFill>
                <a:latin typeface="Roboto Condensed Light" panose="02000000000000000000" pitchFamily="2" charset="0"/>
                <a:ea typeface="Roboto Condensed Light" panose="02000000000000000000" pitchFamily="2" charset="0"/>
              </a:rPr>
              <a:t>₹ </a:t>
            </a:r>
            <a:r>
              <a:rPr lang="en-US" b="1" dirty="0" smtClean="0">
                <a:solidFill>
                  <a:schemeClr val="bg1"/>
                </a:solidFill>
                <a:latin typeface="Roboto Condensed Light" panose="02000000000000000000" pitchFamily="2" charset="0"/>
                <a:ea typeface="Roboto Condensed Light" panose="02000000000000000000" pitchFamily="2" charset="0"/>
              </a:rPr>
              <a:t>350-500</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51" name="Rectangle 50"/>
          <p:cNvSpPr/>
          <p:nvPr/>
        </p:nvSpPr>
        <p:spPr>
          <a:xfrm>
            <a:off x="10709654" y="1729300"/>
            <a:ext cx="1382110" cy="369332"/>
          </a:xfrm>
          <a:prstGeom prst="rect">
            <a:avLst/>
          </a:prstGeom>
        </p:spPr>
        <p:txBody>
          <a:bodyPr wrap="none">
            <a:spAutoFit/>
          </a:bodyPr>
          <a:lstStyle/>
          <a:p>
            <a:r>
              <a:rPr lang="en-US" b="1" dirty="0">
                <a:solidFill>
                  <a:schemeClr val="bg1"/>
                </a:solidFill>
                <a:latin typeface="Roboto Condensed Light" panose="02000000000000000000" pitchFamily="2" charset="0"/>
                <a:ea typeface="Roboto Condensed Light" panose="02000000000000000000" pitchFamily="2" charset="0"/>
              </a:rPr>
              <a:t>₹ </a:t>
            </a:r>
            <a:r>
              <a:rPr lang="en-US" b="1" dirty="0" smtClean="0">
                <a:solidFill>
                  <a:schemeClr val="bg1"/>
                </a:solidFill>
                <a:latin typeface="Roboto Condensed Light" panose="02000000000000000000" pitchFamily="2" charset="0"/>
                <a:ea typeface="Roboto Condensed Light" panose="02000000000000000000" pitchFamily="2" charset="0"/>
              </a:rPr>
              <a:t>8.75 LAKHS</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52" name="Rectangle 51"/>
          <p:cNvSpPr/>
          <p:nvPr/>
        </p:nvSpPr>
        <p:spPr>
          <a:xfrm rot="5400000">
            <a:off x="9187744" y="1324441"/>
            <a:ext cx="1438727" cy="369332"/>
          </a:xfrm>
          <a:prstGeom prst="rect">
            <a:avLst/>
          </a:prstGeom>
        </p:spPr>
        <p:txBody>
          <a:bodyPr wrap="none">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1140 SENTRY</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53" name="Rectangle 52"/>
          <p:cNvSpPr/>
          <p:nvPr/>
        </p:nvSpPr>
        <p:spPr>
          <a:xfrm rot="5400000">
            <a:off x="10773230" y="2547134"/>
            <a:ext cx="1089722" cy="369332"/>
          </a:xfrm>
          <a:prstGeom prst="rect">
            <a:avLst/>
          </a:prstGeom>
        </p:spPr>
        <p:txBody>
          <a:bodyPr wrap="none">
            <a:spAutoFit/>
          </a:bodyPr>
          <a:lstStyle/>
          <a:p>
            <a:r>
              <a:rPr lang="en-US" b="1" dirty="0" smtClean="0">
                <a:solidFill>
                  <a:schemeClr val="bg1"/>
                </a:solidFill>
                <a:latin typeface="Roboto Condensed Light" panose="02000000000000000000" pitchFamily="2" charset="0"/>
                <a:ea typeface="Roboto Condensed Light" panose="02000000000000000000" pitchFamily="2" charset="0"/>
              </a:rPr>
              <a:t>SKYTRON</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54" name="Rectangle 53"/>
          <p:cNvSpPr/>
          <p:nvPr/>
        </p:nvSpPr>
        <p:spPr>
          <a:xfrm rot="5400000">
            <a:off x="10021838" y="1418524"/>
            <a:ext cx="962123" cy="369332"/>
          </a:xfrm>
          <a:prstGeom prst="rect">
            <a:avLst/>
          </a:prstGeom>
        </p:spPr>
        <p:txBody>
          <a:bodyPr wrap="none">
            <a:spAutoFit/>
          </a:bodyPr>
          <a:lstStyle/>
          <a:p>
            <a:r>
              <a:rPr lang="en-US" b="1" dirty="0" smtClean="0">
                <a:solidFill>
                  <a:schemeClr val="bg1"/>
                </a:solidFill>
                <a:latin typeface="Roboto Condensed Light" panose="02000000000000000000" pitchFamily="2" charset="0"/>
                <a:ea typeface="Roboto Condensed Light" panose="02000000000000000000" pitchFamily="2" charset="0"/>
              </a:rPr>
              <a:t>CONNER</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55" name="Rectangle 54"/>
          <p:cNvSpPr/>
          <p:nvPr/>
        </p:nvSpPr>
        <p:spPr>
          <a:xfrm rot="5400000">
            <a:off x="8707106" y="1302252"/>
            <a:ext cx="1249060" cy="369332"/>
          </a:xfrm>
          <a:prstGeom prst="rect">
            <a:avLst/>
          </a:prstGeom>
        </p:spPr>
        <p:txBody>
          <a:bodyPr wrap="none">
            <a:spAutoFit/>
          </a:bodyPr>
          <a:lstStyle/>
          <a:p>
            <a:r>
              <a:rPr lang="en-US" b="1" dirty="0" smtClean="0">
                <a:solidFill>
                  <a:schemeClr val="bg1"/>
                </a:solidFill>
                <a:latin typeface="Roboto Condensed Light" panose="02000000000000000000" pitchFamily="2" charset="0"/>
                <a:ea typeface="Roboto Condensed Light" panose="02000000000000000000" pitchFamily="2" charset="0"/>
              </a:rPr>
              <a:t>UVD ROBOT</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57" name="TextBox 56"/>
          <p:cNvSpPr txBox="1"/>
          <p:nvPr/>
        </p:nvSpPr>
        <p:spPr>
          <a:xfrm rot="16200000">
            <a:off x="636251" y="1734622"/>
            <a:ext cx="1103428" cy="369332"/>
          </a:xfrm>
          <a:prstGeom prst="rect">
            <a:avLst/>
          </a:prstGeom>
          <a:noFill/>
        </p:spPr>
        <p:txBody>
          <a:bodyPr wrap="square" rtlCol="0">
            <a:spAutoFit/>
          </a:bodyPr>
          <a:lstStyle/>
          <a:p>
            <a:r>
              <a:rPr lang="en-US" b="1" dirty="0" smtClean="0">
                <a:solidFill>
                  <a:schemeClr val="accent1"/>
                </a:solidFill>
                <a:latin typeface="Roboto Condensed Light" panose="02000000000000000000" pitchFamily="2" charset="0"/>
                <a:ea typeface="Roboto Condensed Light" panose="02000000000000000000" pitchFamily="2" charset="0"/>
              </a:rPr>
              <a:t>SAFETY</a:t>
            </a:r>
            <a:endParaRPr lang="en-US" b="1" dirty="0">
              <a:solidFill>
                <a:schemeClr val="accent1"/>
              </a:solidFill>
              <a:latin typeface="Roboto Condensed Light" panose="02000000000000000000" pitchFamily="2" charset="0"/>
              <a:ea typeface="Roboto Condensed Light" panose="02000000000000000000" pitchFamily="2" charset="0"/>
            </a:endParaRPr>
          </a:p>
        </p:txBody>
      </p:sp>
      <p:sp>
        <p:nvSpPr>
          <p:cNvPr id="64" name="Oval 63"/>
          <p:cNvSpPr/>
          <p:nvPr/>
        </p:nvSpPr>
        <p:spPr>
          <a:xfrm>
            <a:off x="2634892" y="5425790"/>
            <a:ext cx="152400" cy="1524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latin typeface="Roboto Condensed Light" panose="02000000000000000000" pitchFamily="2" charset="0"/>
              <a:ea typeface="Roboto Condensed Light" panose="02000000000000000000" pitchFamily="2" charset="0"/>
            </a:endParaRPr>
          </a:p>
        </p:txBody>
      </p:sp>
      <p:sp>
        <p:nvSpPr>
          <p:cNvPr id="65" name="Oval 64"/>
          <p:cNvSpPr/>
          <p:nvPr/>
        </p:nvSpPr>
        <p:spPr>
          <a:xfrm>
            <a:off x="9224751" y="5687280"/>
            <a:ext cx="152400" cy="1524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latin typeface="Roboto Condensed Light" panose="02000000000000000000" pitchFamily="2" charset="0"/>
              <a:ea typeface="Roboto Condensed Light" panose="02000000000000000000" pitchFamily="2" charset="0"/>
            </a:endParaRPr>
          </a:p>
        </p:txBody>
      </p:sp>
      <p:sp>
        <p:nvSpPr>
          <p:cNvPr id="67" name="Oval 66"/>
          <p:cNvSpPr/>
          <p:nvPr/>
        </p:nvSpPr>
        <p:spPr>
          <a:xfrm>
            <a:off x="9843522" y="5687060"/>
            <a:ext cx="152400" cy="1524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latin typeface="Roboto Condensed Light" panose="02000000000000000000" pitchFamily="2" charset="0"/>
              <a:ea typeface="Roboto Condensed Light" panose="02000000000000000000" pitchFamily="2" charset="0"/>
            </a:endParaRPr>
          </a:p>
        </p:txBody>
      </p:sp>
      <p:sp>
        <p:nvSpPr>
          <p:cNvPr id="68" name="Oval 67"/>
          <p:cNvSpPr/>
          <p:nvPr/>
        </p:nvSpPr>
        <p:spPr>
          <a:xfrm>
            <a:off x="10402868" y="5707856"/>
            <a:ext cx="152400" cy="1524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latin typeface="Roboto Condensed Light" panose="02000000000000000000" pitchFamily="2" charset="0"/>
              <a:ea typeface="Roboto Condensed Light" panose="02000000000000000000" pitchFamily="2" charset="0"/>
            </a:endParaRPr>
          </a:p>
        </p:txBody>
      </p:sp>
      <p:sp>
        <p:nvSpPr>
          <p:cNvPr id="69" name="Oval 68"/>
          <p:cNvSpPr/>
          <p:nvPr/>
        </p:nvSpPr>
        <p:spPr>
          <a:xfrm>
            <a:off x="10982636" y="5707856"/>
            <a:ext cx="152400" cy="1524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latin typeface="Roboto Condensed Light" panose="02000000000000000000" pitchFamily="2" charset="0"/>
              <a:ea typeface="Roboto Condensed Light" panose="02000000000000000000" pitchFamily="2" charset="0"/>
            </a:endParaRPr>
          </a:p>
        </p:txBody>
      </p:sp>
      <p:sp>
        <p:nvSpPr>
          <p:cNvPr id="76" name="Rectangle 75"/>
          <p:cNvSpPr/>
          <p:nvPr/>
        </p:nvSpPr>
        <p:spPr>
          <a:xfrm>
            <a:off x="11002172" y="6361188"/>
            <a:ext cx="732893" cy="369332"/>
          </a:xfrm>
          <a:prstGeom prst="rect">
            <a:avLst/>
          </a:prstGeom>
        </p:spPr>
        <p:txBody>
          <a:bodyPr wrap="none">
            <a:spAutoFit/>
          </a:bodyPr>
          <a:lstStyle/>
          <a:p>
            <a:r>
              <a:rPr lang="en-US" b="1" dirty="0" smtClean="0">
                <a:solidFill>
                  <a:schemeClr val="bg1"/>
                </a:solidFill>
                <a:latin typeface="Roboto Condensed Light" panose="02000000000000000000" pitchFamily="2" charset="0"/>
                <a:ea typeface="Roboto Condensed Light" panose="02000000000000000000" pitchFamily="2" charset="0"/>
              </a:rPr>
              <a:t>PRICE</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77" name="Oval 76"/>
          <p:cNvSpPr/>
          <p:nvPr/>
        </p:nvSpPr>
        <p:spPr>
          <a:xfrm>
            <a:off x="1756576" y="1847056"/>
            <a:ext cx="152400" cy="1524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78" name="Oval 77"/>
          <p:cNvSpPr/>
          <p:nvPr/>
        </p:nvSpPr>
        <p:spPr>
          <a:xfrm>
            <a:off x="1805309" y="2189960"/>
            <a:ext cx="152400" cy="1524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cxnSp>
        <p:nvCxnSpPr>
          <p:cNvPr id="98" name="Straight Connector 97"/>
          <p:cNvCxnSpPr>
            <a:stCxn id="103" idx="4"/>
            <a:endCxn id="102" idx="4"/>
          </p:cNvCxnSpPr>
          <p:nvPr/>
        </p:nvCxnSpPr>
        <p:spPr>
          <a:xfrm flipH="1">
            <a:off x="1856109" y="2390616"/>
            <a:ext cx="851207" cy="303784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a:stCxn id="104" idx="2"/>
            <a:endCxn id="107" idx="2"/>
          </p:cNvCxnSpPr>
          <p:nvPr/>
        </p:nvCxnSpPr>
        <p:spPr>
          <a:xfrm>
            <a:off x="9242736" y="2238216"/>
            <a:ext cx="17467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1" name="Oval 100"/>
          <p:cNvSpPr/>
          <p:nvPr/>
        </p:nvSpPr>
        <p:spPr>
          <a:xfrm>
            <a:off x="1731176" y="5555456"/>
            <a:ext cx="152400" cy="152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102" name="Oval 101"/>
          <p:cNvSpPr/>
          <p:nvPr/>
        </p:nvSpPr>
        <p:spPr>
          <a:xfrm>
            <a:off x="1779909" y="5276056"/>
            <a:ext cx="152400" cy="152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103" name="Oval 102"/>
          <p:cNvSpPr/>
          <p:nvPr/>
        </p:nvSpPr>
        <p:spPr>
          <a:xfrm>
            <a:off x="2631116" y="2238216"/>
            <a:ext cx="152400" cy="152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104" name="Oval 103"/>
          <p:cNvSpPr/>
          <p:nvPr/>
        </p:nvSpPr>
        <p:spPr>
          <a:xfrm>
            <a:off x="9242736" y="2162016"/>
            <a:ext cx="152400" cy="152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105" name="Oval 104"/>
          <p:cNvSpPr/>
          <p:nvPr/>
        </p:nvSpPr>
        <p:spPr>
          <a:xfrm>
            <a:off x="9818208" y="2162016"/>
            <a:ext cx="152400" cy="152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106" name="Oval 105"/>
          <p:cNvSpPr/>
          <p:nvPr/>
        </p:nvSpPr>
        <p:spPr>
          <a:xfrm>
            <a:off x="10414000" y="2162016"/>
            <a:ext cx="152400" cy="152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107" name="Oval 106"/>
          <p:cNvSpPr/>
          <p:nvPr/>
        </p:nvSpPr>
        <p:spPr>
          <a:xfrm>
            <a:off x="10989472" y="2162016"/>
            <a:ext cx="152400" cy="152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cxnSp>
        <p:nvCxnSpPr>
          <p:cNvPr id="110" name="Straight Connector 109"/>
          <p:cNvCxnSpPr>
            <a:stCxn id="101" idx="7"/>
            <a:endCxn id="102" idx="0"/>
          </p:cNvCxnSpPr>
          <p:nvPr/>
        </p:nvCxnSpPr>
        <p:spPr>
          <a:xfrm flipH="1" flipV="1">
            <a:off x="1856109" y="5276056"/>
            <a:ext cx="5149" cy="301718"/>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a:stCxn id="103" idx="6"/>
            <a:endCxn id="104" idx="2"/>
          </p:cNvCxnSpPr>
          <p:nvPr/>
        </p:nvCxnSpPr>
        <p:spPr>
          <a:xfrm flipV="1">
            <a:off x="2783516" y="2238216"/>
            <a:ext cx="6459220" cy="76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Oval 19"/>
          <p:cNvSpPr/>
          <p:nvPr/>
        </p:nvSpPr>
        <p:spPr>
          <a:xfrm>
            <a:off x="2339255" y="1628992"/>
            <a:ext cx="699142" cy="4123183"/>
          </a:xfrm>
          <a:prstGeom prst="ellipse">
            <a:avLst/>
          </a:prstGeom>
          <a:noFill/>
          <a:ln w="38100">
            <a:solidFill>
              <a:srgbClr val="72D96D"/>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p:cNvCxnSpPr/>
          <p:nvPr/>
        </p:nvCxnSpPr>
        <p:spPr>
          <a:xfrm flipH="1" flipV="1">
            <a:off x="2829727" y="1640077"/>
            <a:ext cx="414809" cy="13604"/>
          </a:xfrm>
          <a:prstGeom prst="straightConnector1">
            <a:avLst/>
          </a:prstGeom>
          <a:ln w="38100">
            <a:solidFill>
              <a:srgbClr val="72D96D"/>
            </a:solidFill>
            <a:tailEnd type="triangle"/>
          </a:ln>
        </p:spPr>
        <p:style>
          <a:lnRef idx="1">
            <a:schemeClr val="accent1"/>
          </a:lnRef>
          <a:fillRef idx="0">
            <a:schemeClr val="accent1"/>
          </a:fillRef>
          <a:effectRef idx="0">
            <a:schemeClr val="accent1"/>
          </a:effectRef>
          <a:fontRef idx="minor">
            <a:schemeClr val="tx1"/>
          </a:fontRef>
        </p:style>
      </p:cxnSp>
      <p:pic>
        <p:nvPicPr>
          <p:cNvPr id="59" name="Picture 5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
        <p:nvSpPr>
          <p:cNvPr id="5" name="Rectangle 4"/>
          <p:cNvSpPr/>
          <p:nvPr/>
        </p:nvSpPr>
        <p:spPr>
          <a:xfrm>
            <a:off x="3174771" y="3125656"/>
            <a:ext cx="6191631" cy="369332"/>
          </a:xfrm>
          <a:prstGeom prst="rect">
            <a:avLst/>
          </a:prstGeom>
        </p:spPr>
        <p:txBody>
          <a:bodyPr wrap="none">
            <a:spAutoFit/>
          </a:bodyPr>
          <a:lstStyle/>
          <a:p>
            <a:pPr marL="285750" indent="-285750">
              <a:buFont typeface="Arial" panose="020B0604020202020204" pitchFamily="34" charset="0"/>
              <a:buChar char="•"/>
            </a:pPr>
            <a:r>
              <a:rPr lang="en-US" dirty="0"/>
              <a:t>Products on right are easy to use but lie in range of 5-9 lakhs.</a:t>
            </a:r>
          </a:p>
        </p:txBody>
      </p:sp>
      <p:sp>
        <p:nvSpPr>
          <p:cNvPr id="6" name="Rectangle 5"/>
          <p:cNvSpPr/>
          <p:nvPr/>
        </p:nvSpPr>
        <p:spPr>
          <a:xfrm>
            <a:off x="3169794" y="3526401"/>
            <a:ext cx="6096000" cy="923330"/>
          </a:xfrm>
          <a:prstGeom prst="rect">
            <a:avLst/>
          </a:prstGeom>
        </p:spPr>
        <p:txBody>
          <a:bodyPr>
            <a:spAutoFit/>
          </a:bodyPr>
          <a:lstStyle/>
          <a:p>
            <a:pPr marL="285750" indent="-285750">
              <a:buFont typeface="Arial" panose="020B0604020202020204" pitchFamily="34" charset="0"/>
              <a:buChar char="•"/>
            </a:pPr>
            <a:r>
              <a:rPr lang="en-US" dirty="0"/>
              <a:t>Products on left of ours are much cheaper but pose of risk of skin damage if knowledge of usage doesn’t exist. Also, they take a lot of time to sanitize</a:t>
            </a:r>
          </a:p>
        </p:txBody>
      </p:sp>
      <p:sp>
        <p:nvSpPr>
          <p:cNvPr id="7" name="Rectangle 6"/>
          <p:cNvSpPr/>
          <p:nvPr/>
        </p:nvSpPr>
        <p:spPr>
          <a:xfrm>
            <a:off x="3152582" y="4380308"/>
            <a:ext cx="6096000" cy="923330"/>
          </a:xfrm>
          <a:prstGeom prst="rect">
            <a:avLst/>
          </a:prstGeom>
        </p:spPr>
        <p:txBody>
          <a:bodyPr>
            <a:spAutoFit/>
          </a:bodyPr>
          <a:lstStyle/>
          <a:p>
            <a:pPr marL="285750" indent="-285750">
              <a:buFont typeface="Arial" panose="020B0604020202020204" pitchFamily="34" charset="0"/>
              <a:buChar char="•"/>
            </a:pPr>
            <a:r>
              <a:rPr lang="en-US" dirty="0"/>
              <a:t>We are currently the only design in market which can be available commercially which targets homes for sanitization using UVGI Lamps.</a:t>
            </a:r>
          </a:p>
        </p:txBody>
      </p:sp>
    </p:spTree>
    <p:extLst>
      <p:ext uri="{BB962C8B-B14F-4D97-AF65-F5344CB8AC3E}">
        <p14:creationId xmlns:p14="http://schemas.microsoft.com/office/powerpoint/2010/main" val="2819280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300" fill="hold"/>
                                        <p:tgtEl>
                                          <p:spTgt spid="5">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300" fill="hold"/>
                                        <p:tgtEl>
                                          <p:spTgt spid="6"/>
                                        </p:tgtEl>
                                        <p:attrNameLst>
                                          <p:attrName>style.color</p:attrName>
                                        </p:attrNameLst>
                                      </p:cBhvr>
                                      <p:to>
                                        <a:srgbClr val="FFFFFF"/>
                                      </p:to>
                                    </p:animClr>
                                  </p:childTnLst>
                                </p:cTn>
                              </p:par>
                              <p:par>
                                <p:cTn id="11" presetID="3" presetClass="emph" presetSubtype="2" fill="hold" grpId="0" nodeType="withEffect">
                                  <p:stCondLst>
                                    <p:cond delay="0"/>
                                  </p:stCondLst>
                                  <p:childTnLst>
                                    <p:animClr clrSpc="rgb" dir="cw">
                                      <p:cBhvr override="childStyle">
                                        <p:cTn id="12" dur="300" fill="hold"/>
                                        <p:tgtEl>
                                          <p:spTgt spid="5">
                                            <p:txEl>
                                              <p:pRg st="0" end="0"/>
                                            </p:txEl>
                                          </p:spTgt>
                                        </p:tgtEl>
                                        <p:attrNameLst>
                                          <p:attrName>style.color</p:attrName>
                                        </p:attrNameLst>
                                      </p:cBhvr>
                                      <p:to>
                                        <a:srgbClr val="262626"/>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grpId="0" nodeType="clickEffect">
                                  <p:stCondLst>
                                    <p:cond delay="0"/>
                                  </p:stCondLst>
                                  <p:childTnLst>
                                    <p:animClr clrSpc="rgb" dir="cw">
                                      <p:cBhvr override="childStyle">
                                        <p:cTn id="16" dur="300" fill="hold"/>
                                        <p:tgtEl>
                                          <p:spTgt spid="7"/>
                                        </p:tgtEl>
                                        <p:attrNameLst>
                                          <p:attrName>style.color</p:attrName>
                                        </p:attrNameLst>
                                      </p:cBhvr>
                                      <p:to>
                                        <a:srgbClr val="FFFFFF"/>
                                      </p:to>
                                    </p:animClr>
                                  </p:childTnLst>
                                </p:cTn>
                              </p:par>
                              <p:par>
                                <p:cTn id="17" presetID="3" presetClass="emph" presetSubtype="2" fill="hold" grpId="1" nodeType="withEffect">
                                  <p:stCondLst>
                                    <p:cond delay="0"/>
                                  </p:stCondLst>
                                  <p:childTnLst>
                                    <p:animClr clrSpc="rgb" dir="cw">
                                      <p:cBhvr override="childStyle">
                                        <p:cTn id="18" dur="300" fill="hold"/>
                                        <p:tgtEl>
                                          <p:spTgt spid="6"/>
                                        </p:tgtEl>
                                        <p:attrNameLst>
                                          <p:attrName>style.color</p:attrName>
                                        </p:attrNameLst>
                                      </p:cBhvr>
                                      <p:to>
                                        <a:srgbClr val="26262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P spid="6" grpId="0"/>
      <p:bldP spid="6" grpId="1"/>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Team</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4" name="Rectangle 3"/>
          <p:cNvSpPr/>
          <p:nvPr/>
        </p:nvSpPr>
        <p:spPr>
          <a:xfrm>
            <a:off x="990600" y="843756"/>
            <a:ext cx="635000" cy="368300"/>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6" name="TextBox 5"/>
          <p:cNvSpPr txBox="1"/>
          <p:nvPr/>
        </p:nvSpPr>
        <p:spPr>
          <a:xfrm>
            <a:off x="2057400" y="4851398"/>
            <a:ext cx="3276600" cy="1200329"/>
          </a:xfrm>
          <a:prstGeom prst="rect">
            <a:avLst/>
          </a:prstGeom>
          <a:noFill/>
        </p:spPr>
        <p:txBody>
          <a:bodyPr wrap="squar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Parth Patel</a:t>
            </a:r>
          </a:p>
          <a:p>
            <a:pPr algn="ctr"/>
            <a:r>
              <a:rPr lang="en-US" b="1" dirty="0" smtClean="0">
                <a:solidFill>
                  <a:schemeClr val="bg1"/>
                </a:solidFill>
                <a:latin typeface="Roboto Condensed Light" panose="02000000000000000000" pitchFamily="2" charset="0"/>
                <a:ea typeface="Roboto Condensed Light" panose="02000000000000000000" pitchFamily="2" charset="0"/>
              </a:rPr>
              <a:t>Electronics Designer</a:t>
            </a:r>
          </a:p>
          <a:p>
            <a:pPr algn="ctr"/>
            <a:r>
              <a:rPr lang="en-US" dirty="0" smtClean="0">
                <a:solidFill>
                  <a:schemeClr val="bg1"/>
                </a:solidFill>
                <a:latin typeface="Roboto Condensed Light" panose="02000000000000000000" pitchFamily="2" charset="0"/>
                <a:ea typeface="Roboto Condensed Light" panose="02000000000000000000" pitchFamily="2" charset="0"/>
              </a:rPr>
              <a:t>3D Designer, Circuit Design and Programmer</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7" name="TextBox 6"/>
          <p:cNvSpPr txBox="1"/>
          <p:nvPr/>
        </p:nvSpPr>
        <p:spPr>
          <a:xfrm>
            <a:off x="7277100" y="4851398"/>
            <a:ext cx="3276600" cy="923330"/>
          </a:xfrm>
          <a:prstGeom prst="rect">
            <a:avLst/>
          </a:prstGeom>
          <a:noFill/>
        </p:spPr>
        <p:txBody>
          <a:bodyPr wrap="squar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PARIN PATEL</a:t>
            </a:r>
          </a:p>
          <a:p>
            <a:pPr algn="ctr"/>
            <a:r>
              <a:rPr lang="en-US" b="1" dirty="0" smtClean="0">
                <a:solidFill>
                  <a:schemeClr val="bg1"/>
                </a:solidFill>
                <a:latin typeface="Roboto Condensed Light" panose="02000000000000000000" pitchFamily="2" charset="0"/>
                <a:ea typeface="Roboto Condensed Light" panose="02000000000000000000" pitchFamily="2" charset="0"/>
              </a:rPr>
              <a:t>Mechanical Designer</a:t>
            </a:r>
          </a:p>
          <a:p>
            <a:pPr algn="ctr"/>
            <a:r>
              <a:rPr lang="en-US" dirty="0" smtClean="0">
                <a:solidFill>
                  <a:schemeClr val="bg1"/>
                </a:solidFill>
                <a:latin typeface="Roboto Condensed Light" panose="02000000000000000000" pitchFamily="2" charset="0"/>
                <a:ea typeface="Roboto Condensed Light" panose="02000000000000000000" pitchFamily="2" charset="0"/>
              </a:rPr>
              <a:t>3D Designer</a:t>
            </a:r>
            <a:endParaRPr lang="en-US" dirty="0">
              <a:solidFill>
                <a:schemeClr val="bg1"/>
              </a:solidFill>
              <a:latin typeface="Roboto Condensed Light" panose="02000000000000000000" pitchFamily="2" charset="0"/>
              <a:ea typeface="Roboto Condensed Light" panose="02000000000000000000" pitchFamily="2" charset="0"/>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8189" t="22778" r="47037" b="55000"/>
          <a:stretch/>
        </p:blipFill>
        <p:spPr>
          <a:xfrm>
            <a:off x="7696199" y="2496342"/>
            <a:ext cx="2179691" cy="1923257"/>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94918" y="1957188"/>
            <a:ext cx="3001563" cy="3001563"/>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Tree>
    <p:extLst>
      <p:ext uri="{BB962C8B-B14F-4D97-AF65-F5344CB8AC3E}">
        <p14:creationId xmlns:p14="http://schemas.microsoft.com/office/powerpoint/2010/main" val="34466522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Financial</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843756"/>
            <a:ext cx="635000" cy="1013697"/>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6" name="TextBox 5"/>
          <p:cNvSpPr txBox="1"/>
          <p:nvPr/>
        </p:nvSpPr>
        <p:spPr>
          <a:xfrm>
            <a:off x="1146532" y="3271684"/>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 5.3 M</a:t>
            </a:r>
          </a:p>
        </p:txBody>
      </p:sp>
      <p:sp>
        <p:nvSpPr>
          <p:cNvPr id="7" name="TextBox 6"/>
          <p:cNvSpPr txBox="1"/>
          <p:nvPr/>
        </p:nvSpPr>
        <p:spPr>
          <a:xfrm>
            <a:off x="1929968" y="4515637"/>
            <a:ext cx="1702709" cy="369332"/>
          </a:xfrm>
          <a:prstGeom prst="rect">
            <a:avLst/>
          </a:prstGeom>
          <a:noFill/>
        </p:spPr>
        <p:txBody>
          <a:bodyPr wrap="non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Initial Investment</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9" name="TextBox 18"/>
          <p:cNvSpPr txBox="1"/>
          <p:nvPr/>
        </p:nvSpPr>
        <p:spPr>
          <a:xfrm>
            <a:off x="4522418" y="3336466"/>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267</a:t>
            </a:r>
          </a:p>
        </p:txBody>
      </p:sp>
      <p:sp>
        <p:nvSpPr>
          <p:cNvPr id="23" name="TextBox 22"/>
          <p:cNvSpPr txBox="1"/>
          <p:nvPr/>
        </p:nvSpPr>
        <p:spPr>
          <a:xfrm>
            <a:off x="5245642" y="4531585"/>
            <a:ext cx="2134952" cy="646331"/>
          </a:xfrm>
          <a:prstGeom prst="rect">
            <a:avLst/>
          </a:prstGeom>
          <a:noFill/>
        </p:spPr>
        <p:txBody>
          <a:bodyPr wrap="square" rtlCol="0">
            <a:spAutoFit/>
          </a:bodyPr>
          <a:lstStyle/>
          <a:p>
            <a:pPr algn="ctr"/>
            <a:r>
              <a:rPr lang="en-US" b="1" dirty="0" err="1" smtClean="0">
                <a:solidFill>
                  <a:schemeClr val="bg1"/>
                </a:solidFill>
                <a:latin typeface="Roboto Condensed Light" panose="02000000000000000000" pitchFamily="2" charset="0"/>
                <a:ea typeface="Roboto Condensed Light" panose="02000000000000000000" pitchFamily="2" charset="0"/>
              </a:rPr>
              <a:t>Avg</a:t>
            </a:r>
            <a:r>
              <a:rPr lang="en-US" b="1" dirty="0" smtClean="0">
                <a:solidFill>
                  <a:schemeClr val="bg1"/>
                </a:solidFill>
                <a:latin typeface="Roboto Condensed Light" panose="02000000000000000000" pitchFamily="2" charset="0"/>
                <a:ea typeface="Roboto Condensed Light" panose="02000000000000000000" pitchFamily="2" charset="0"/>
              </a:rPr>
              <a:t> profit ₹ 10K per unit </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24" name="Rectangle 23"/>
          <p:cNvSpPr/>
          <p:nvPr/>
        </p:nvSpPr>
        <p:spPr>
          <a:xfrm>
            <a:off x="5289698" y="3847524"/>
            <a:ext cx="2117887" cy="523220"/>
          </a:xfrm>
          <a:prstGeom prst="rect">
            <a:avLst/>
          </a:prstGeom>
        </p:spPr>
        <p:txBody>
          <a:bodyPr wrap="none">
            <a:spAutoFit/>
          </a:bodyPr>
          <a:lstStyle/>
          <a:p>
            <a:r>
              <a:rPr lang="en-US" sz="2800" dirty="0">
                <a:solidFill>
                  <a:srgbClr val="72D96D"/>
                </a:solidFill>
                <a:latin typeface="Roboto Condensed Light" panose="02000000000000000000" pitchFamily="2" charset="0"/>
                <a:ea typeface="Roboto Condensed Light" panose="02000000000000000000" pitchFamily="2" charset="0"/>
              </a:rPr>
              <a:t>Units at ₹ 30K</a:t>
            </a:r>
          </a:p>
        </p:txBody>
      </p:sp>
      <p:sp>
        <p:nvSpPr>
          <p:cNvPr id="26" name="TextBox 25"/>
          <p:cNvSpPr txBox="1"/>
          <p:nvPr/>
        </p:nvSpPr>
        <p:spPr>
          <a:xfrm>
            <a:off x="8106900" y="4531585"/>
            <a:ext cx="3024432" cy="369332"/>
          </a:xfrm>
          <a:prstGeom prst="rect">
            <a:avLst/>
          </a:prstGeom>
          <a:noFill/>
        </p:spPr>
        <p:txBody>
          <a:bodyPr wrap="squar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After 12 Months</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1866900" y="1488121"/>
            <a:ext cx="6668813" cy="369332"/>
          </a:xfrm>
          <a:prstGeom prst="rect">
            <a:avLst/>
          </a:prstGeom>
          <a:noFill/>
        </p:spPr>
        <p:txBody>
          <a:bodyPr wrap="none" rtlCol="0">
            <a:spAutoFit/>
          </a:bodyPr>
          <a:lstStyle/>
          <a:p>
            <a:r>
              <a:rPr lang="en-US" dirty="0" smtClean="0">
                <a:solidFill>
                  <a:schemeClr val="bg1"/>
                </a:solidFill>
                <a:latin typeface="Roboto Condensed Light" panose="02000000000000000000" pitchFamily="2" charset="0"/>
                <a:ea typeface="Roboto Condensed Light" panose="02000000000000000000" pitchFamily="2" charset="0"/>
              </a:rPr>
              <a:t>We are looking for 12 Months financing to reach the sales of 267 </a:t>
            </a:r>
            <a:r>
              <a:rPr lang="en-US" dirty="0" smtClean="0">
                <a:solidFill>
                  <a:schemeClr val="bg1"/>
                </a:solidFill>
                <a:latin typeface="Roboto Condensed Light" panose="02000000000000000000" pitchFamily="2" charset="0"/>
                <a:ea typeface="Roboto Condensed Light" panose="02000000000000000000" pitchFamily="2" charset="0"/>
              </a:rPr>
              <a:t>Units </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7" name="TextBox 16"/>
          <p:cNvSpPr txBox="1"/>
          <p:nvPr/>
        </p:nvSpPr>
        <p:spPr>
          <a:xfrm>
            <a:off x="7828414" y="3319154"/>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 8.01 M</a:t>
            </a:r>
          </a:p>
        </p:txBody>
      </p:sp>
      <p:sp>
        <p:nvSpPr>
          <p:cNvPr id="18" name="Rectangle 17"/>
          <p:cNvSpPr/>
          <p:nvPr/>
        </p:nvSpPr>
        <p:spPr>
          <a:xfrm>
            <a:off x="8957072" y="3970444"/>
            <a:ext cx="1370888" cy="523220"/>
          </a:xfrm>
          <a:prstGeom prst="rect">
            <a:avLst/>
          </a:prstGeom>
        </p:spPr>
        <p:txBody>
          <a:bodyPr wrap="none">
            <a:spAutoFit/>
          </a:bodyPr>
          <a:lstStyle/>
          <a:p>
            <a:r>
              <a:rPr lang="en-US" sz="2800" dirty="0">
                <a:solidFill>
                  <a:srgbClr val="72D96D"/>
                </a:solidFill>
                <a:latin typeface="Roboto Condensed Light" panose="02000000000000000000" pitchFamily="2" charset="0"/>
                <a:ea typeface="Roboto Condensed Light" panose="02000000000000000000" pitchFamily="2" charset="0"/>
              </a:rPr>
              <a:t>Revenue</a:t>
            </a:r>
          </a:p>
        </p:txBody>
      </p:sp>
      <p:sp>
        <p:nvSpPr>
          <p:cNvPr id="16" name="Rectangle 15"/>
          <p:cNvSpPr/>
          <p:nvPr/>
        </p:nvSpPr>
        <p:spPr>
          <a:xfrm>
            <a:off x="1509597" y="3864374"/>
            <a:ext cx="2855269" cy="523220"/>
          </a:xfrm>
          <a:prstGeom prst="rect">
            <a:avLst/>
          </a:prstGeom>
        </p:spPr>
        <p:txBody>
          <a:bodyPr wrap="none">
            <a:spAutoFit/>
          </a:bodyPr>
          <a:lstStyle/>
          <a:p>
            <a:r>
              <a:rPr lang="en-US" sz="2800" dirty="0" smtClean="0">
                <a:solidFill>
                  <a:srgbClr val="72D96D"/>
                </a:solidFill>
                <a:latin typeface="Roboto Condensed Light" panose="02000000000000000000" pitchFamily="2" charset="0"/>
                <a:ea typeface="Roboto Condensed Light" panose="02000000000000000000" pitchFamily="2" charset="0"/>
              </a:rPr>
              <a:t>Incubation Funding</a:t>
            </a:r>
            <a:endParaRPr lang="en-US" sz="1400" dirty="0">
              <a:latin typeface="Roboto Condensed Light" panose="02000000000000000000" pitchFamily="2" charset="0"/>
              <a:ea typeface="Roboto Condensed Light" panose="02000000000000000000" pitchFamily="2" charset="0"/>
            </a:endParaRPr>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Tree>
    <p:extLst>
      <p:ext uri="{BB962C8B-B14F-4D97-AF65-F5344CB8AC3E}">
        <p14:creationId xmlns:p14="http://schemas.microsoft.com/office/powerpoint/2010/main" val="35296603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Value to society</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843756"/>
            <a:ext cx="635000" cy="1013697"/>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1866900" y="1488121"/>
            <a:ext cx="9111790" cy="369332"/>
          </a:xfrm>
          <a:prstGeom prst="rect">
            <a:avLst/>
          </a:prstGeom>
          <a:noFill/>
        </p:spPr>
        <p:txBody>
          <a:bodyPr wrap="none" rtlCol="0">
            <a:spAutoFit/>
          </a:bodyPr>
          <a:lstStyle/>
          <a:p>
            <a:r>
              <a:rPr lang="en-US" dirty="0" smtClean="0">
                <a:solidFill>
                  <a:schemeClr val="bg1"/>
                </a:solidFill>
                <a:latin typeface="Roboto Condensed Light" panose="02000000000000000000" pitchFamily="2" charset="0"/>
                <a:ea typeface="Roboto Condensed Light" panose="02000000000000000000" pitchFamily="2" charset="0"/>
              </a:rPr>
              <a:t>This is a time to be safe ourselves and help the community be safe. Humanity first, Business second</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7" name="TextBox 16"/>
          <p:cNvSpPr txBox="1"/>
          <p:nvPr/>
        </p:nvSpPr>
        <p:spPr>
          <a:xfrm>
            <a:off x="990601" y="2813684"/>
            <a:ext cx="10363200" cy="646331"/>
          </a:xfrm>
          <a:prstGeom prst="rect">
            <a:avLst/>
          </a:prstGeom>
          <a:noFill/>
        </p:spPr>
        <p:txBody>
          <a:bodyPr wrap="square" rtlCol="0">
            <a:spAutoFit/>
          </a:bodyPr>
          <a:lstStyle>
            <a:defPPr>
              <a:defRPr lang="en-US"/>
            </a:defPPr>
            <a:lvl1pPr>
              <a:defRPr>
                <a:solidFill>
                  <a:schemeClr val="bg1"/>
                </a:solidFill>
                <a:latin typeface="Roboto Condensed Light" panose="02000000000000000000" pitchFamily="2" charset="0"/>
                <a:ea typeface="Roboto Condensed Light" panose="02000000000000000000" pitchFamily="2" charset="0"/>
              </a:defRPr>
            </a:lvl1pPr>
          </a:lstStyle>
          <a:p>
            <a:r>
              <a:rPr lang="en-US" b="1" dirty="0" smtClean="0"/>
              <a:t>Our first motto of this design is to save the humanity and then grow in business. Thus, we have already taken the following steps for the product to be beneficial to society:</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
        <p:nvSpPr>
          <p:cNvPr id="2" name="Rectangle 1"/>
          <p:cNvSpPr/>
          <p:nvPr/>
        </p:nvSpPr>
        <p:spPr>
          <a:xfrm>
            <a:off x="990600" y="3426200"/>
            <a:ext cx="9988090" cy="646331"/>
          </a:xfrm>
          <a:prstGeom prst="rect">
            <a:avLst/>
          </a:prstGeom>
        </p:spPr>
        <p:txBody>
          <a:bodyPr wrap="square">
            <a:spAutoFit/>
          </a:bodyPr>
          <a:lstStyle/>
          <a:p>
            <a:pPr marL="285750" indent="-285750">
              <a:buFont typeface="Arial" panose="020B0604020202020204" pitchFamily="34" charset="0"/>
              <a:buChar char="•"/>
            </a:pPr>
            <a:r>
              <a:rPr lang="en-US" dirty="0"/>
              <a:t>The complete design is open-source licensed under CC BY-NC-SA (Attribution-Non Commercial-Share Alike) so the already skilled makers throughout the globe can design it themselves for personal use.</a:t>
            </a:r>
          </a:p>
        </p:txBody>
      </p:sp>
      <p:sp>
        <p:nvSpPr>
          <p:cNvPr id="3" name="Rectangle 2"/>
          <p:cNvSpPr/>
          <p:nvPr/>
        </p:nvSpPr>
        <p:spPr>
          <a:xfrm>
            <a:off x="971549" y="5229933"/>
            <a:ext cx="10007141" cy="923330"/>
          </a:xfrm>
          <a:prstGeom prst="rect">
            <a:avLst/>
          </a:prstGeom>
        </p:spPr>
        <p:txBody>
          <a:bodyPr wrap="square">
            <a:spAutoFit/>
          </a:bodyPr>
          <a:lstStyle/>
          <a:p>
            <a:pPr marL="285750" indent="-285750">
              <a:buFont typeface="Arial" panose="020B0604020202020204" pitchFamily="34" charset="0"/>
              <a:buChar char="•"/>
            </a:pPr>
            <a:r>
              <a:rPr lang="en-US" dirty="0"/>
              <a:t>Since shipment of the machine overseas can be costly and due to low manufacturing cost, if the product can flourish properly if sold, a licensing fee can be charged to the vendor who wants to self manufacture the parts to sell.</a:t>
            </a:r>
          </a:p>
        </p:txBody>
      </p:sp>
      <p:sp>
        <p:nvSpPr>
          <p:cNvPr id="7" name="Rectangle 6"/>
          <p:cNvSpPr/>
          <p:nvPr/>
        </p:nvSpPr>
        <p:spPr>
          <a:xfrm>
            <a:off x="990599" y="4038716"/>
            <a:ext cx="9988091" cy="646331"/>
          </a:xfrm>
          <a:prstGeom prst="rect">
            <a:avLst/>
          </a:prstGeom>
        </p:spPr>
        <p:txBody>
          <a:bodyPr wrap="square">
            <a:spAutoFit/>
          </a:bodyPr>
          <a:lstStyle/>
          <a:p>
            <a:pPr marL="285750" indent="-285750">
              <a:buFont typeface="Arial" panose="020B0604020202020204" pitchFamily="34" charset="0"/>
              <a:buChar char="•"/>
            </a:pPr>
            <a:r>
              <a:rPr lang="en-US" dirty="0"/>
              <a:t>Keeping an easy design in mind, the maximum assembly time is less than 1 hour due to the fact that no post processing is necessary for the parts due to the brilliant design.</a:t>
            </a:r>
          </a:p>
        </p:txBody>
      </p:sp>
      <p:sp>
        <p:nvSpPr>
          <p:cNvPr id="9" name="Rectangle 8"/>
          <p:cNvSpPr/>
          <p:nvPr/>
        </p:nvSpPr>
        <p:spPr>
          <a:xfrm>
            <a:off x="990599" y="4651232"/>
            <a:ext cx="10036313" cy="646331"/>
          </a:xfrm>
          <a:prstGeom prst="rect">
            <a:avLst/>
          </a:prstGeom>
        </p:spPr>
        <p:txBody>
          <a:bodyPr wrap="square">
            <a:spAutoFit/>
          </a:bodyPr>
          <a:lstStyle/>
          <a:p>
            <a:pPr marL="285750" indent="-285750">
              <a:buFont typeface="Arial" panose="020B0604020202020204" pitchFamily="34" charset="0"/>
              <a:buChar char="•"/>
            </a:pPr>
            <a:r>
              <a:rPr lang="en-US" dirty="0"/>
              <a:t>Also, the with the low BOM, and identical electrical design and complete SMT design, the complete PCB is PCBA eligible.</a:t>
            </a:r>
          </a:p>
        </p:txBody>
      </p:sp>
    </p:spTree>
    <p:extLst>
      <p:ext uri="{BB962C8B-B14F-4D97-AF65-F5344CB8AC3E}">
        <p14:creationId xmlns:p14="http://schemas.microsoft.com/office/powerpoint/2010/main" val="4095938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300" fill="hold"/>
                                        <p:tgtEl>
                                          <p:spTgt spid="2"/>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300" fill="hold"/>
                                        <p:tgtEl>
                                          <p:spTgt spid="7"/>
                                        </p:tgtEl>
                                        <p:attrNameLst>
                                          <p:attrName>style.color</p:attrName>
                                        </p:attrNameLst>
                                      </p:cBhvr>
                                      <p:to>
                                        <a:srgbClr val="FFFFFF"/>
                                      </p:to>
                                    </p:animClr>
                                  </p:childTnLst>
                                </p:cTn>
                              </p:par>
                              <p:par>
                                <p:cTn id="11" presetID="3" presetClass="emph" presetSubtype="2" fill="hold" grpId="1" nodeType="withEffect">
                                  <p:stCondLst>
                                    <p:cond delay="0"/>
                                  </p:stCondLst>
                                  <p:childTnLst>
                                    <p:animClr clrSpc="rgb" dir="cw">
                                      <p:cBhvr override="childStyle">
                                        <p:cTn id="12" dur="300" fill="hold"/>
                                        <p:tgtEl>
                                          <p:spTgt spid="2"/>
                                        </p:tgtEl>
                                        <p:attrNameLst>
                                          <p:attrName>style.color</p:attrName>
                                        </p:attrNameLst>
                                      </p:cBhvr>
                                      <p:to>
                                        <a:srgbClr val="262626"/>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grpId="0" nodeType="clickEffect">
                                  <p:stCondLst>
                                    <p:cond delay="0"/>
                                  </p:stCondLst>
                                  <p:childTnLst>
                                    <p:animClr clrSpc="rgb" dir="cw">
                                      <p:cBhvr override="childStyle">
                                        <p:cTn id="16" dur="300" fill="hold"/>
                                        <p:tgtEl>
                                          <p:spTgt spid="9"/>
                                        </p:tgtEl>
                                        <p:attrNameLst>
                                          <p:attrName>style.color</p:attrName>
                                        </p:attrNameLst>
                                      </p:cBhvr>
                                      <p:to>
                                        <a:srgbClr val="FFFFFF"/>
                                      </p:to>
                                    </p:animClr>
                                  </p:childTnLst>
                                </p:cTn>
                              </p:par>
                              <p:par>
                                <p:cTn id="17" presetID="3" presetClass="emph" presetSubtype="2" fill="hold" grpId="1" nodeType="withEffect">
                                  <p:stCondLst>
                                    <p:cond delay="0"/>
                                  </p:stCondLst>
                                  <p:childTnLst>
                                    <p:animClr clrSpc="rgb" dir="cw">
                                      <p:cBhvr override="childStyle">
                                        <p:cTn id="18" dur="300" fill="hold"/>
                                        <p:tgtEl>
                                          <p:spTgt spid="7"/>
                                        </p:tgtEl>
                                        <p:attrNameLst>
                                          <p:attrName>style.color</p:attrName>
                                        </p:attrNameLst>
                                      </p:cBhvr>
                                      <p:to>
                                        <a:srgbClr val="262626"/>
                                      </p:to>
                                    </p:animClr>
                                  </p:childTnLst>
                                </p:cTn>
                              </p:par>
                            </p:childTnLst>
                          </p:cTn>
                        </p:par>
                      </p:childTnLst>
                    </p:cTn>
                  </p:par>
                  <p:par>
                    <p:cTn id="19" fill="hold">
                      <p:stCondLst>
                        <p:cond delay="indefinite"/>
                      </p:stCondLst>
                      <p:childTnLst>
                        <p:par>
                          <p:cTn id="20" fill="hold">
                            <p:stCondLst>
                              <p:cond delay="0"/>
                            </p:stCondLst>
                            <p:childTnLst>
                              <p:par>
                                <p:cTn id="21" presetID="3" presetClass="emph" presetSubtype="2" fill="hold" grpId="0" nodeType="clickEffect">
                                  <p:stCondLst>
                                    <p:cond delay="0"/>
                                  </p:stCondLst>
                                  <p:childTnLst>
                                    <p:animClr clrSpc="rgb" dir="cw">
                                      <p:cBhvr override="childStyle">
                                        <p:cTn id="22" dur="300" fill="hold"/>
                                        <p:tgtEl>
                                          <p:spTgt spid="3"/>
                                        </p:tgtEl>
                                        <p:attrNameLst>
                                          <p:attrName>style.color</p:attrName>
                                        </p:attrNameLst>
                                      </p:cBhvr>
                                      <p:to>
                                        <a:srgbClr val="FFFFFF"/>
                                      </p:to>
                                    </p:animClr>
                                  </p:childTnLst>
                                </p:cTn>
                              </p:par>
                              <p:par>
                                <p:cTn id="23" presetID="3" presetClass="emph" presetSubtype="2" fill="hold" grpId="1" nodeType="withEffect">
                                  <p:stCondLst>
                                    <p:cond delay="0"/>
                                  </p:stCondLst>
                                  <p:childTnLst>
                                    <p:animClr clrSpc="rgb" dir="cw">
                                      <p:cBhvr override="childStyle">
                                        <p:cTn id="24" dur="300" fill="hold"/>
                                        <p:tgtEl>
                                          <p:spTgt spid="9"/>
                                        </p:tgtEl>
                                        <p:attrNameLst>
                                          <p:attrName>style.color</p:attrName>
                                        </p:attrNameLst>
                                      </p:cBhvr>
                                      <p:to>
                                        <a:srgbClr val="26262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7" grpId="0"/>
      <p:bldP spid="7" grpId="1"/>
      <p:bldP spid="9" grpId="0"/>
      <p:bldP spid="9"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Thank You</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843756"/>
            <a:ext cx="635000" cy="1013697"/>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1866900" y="1488121"/>
            <a:ext cx="6075702" cy="369332"/>
          </a:xfrm>
          <a:prstGeom prst="rect">
            <a:avLst/>
          </a:prstGeom>
          <a:noFill/>
        </p:spPr>
        <p:txBody>
          <a:bodyPr wrap="none" rtlCol="0">
            <a:spAutoFit/>
          </a:bodyPr>
          <a:lstStyle/>
          <a:p>
            <a:r>
              <a:rPr lang="en-US" dirty="0" smtClean="0">
                <a:solidFill>
                  <a:schemeClr val="bg1"/>
                </a:solidFill>
                <a:latin typeface="Roboto Condensed Light" panose="02000000000000000000" pitchFamily="2" charset="0"/>
                <a:ea typeface="Roboto Condensed Light" panose="02000000000000000000" pitchFamily="2" charset="0"/>
              </a:rPr>
              <a:t>We are pleased to help you with your queries regarding the project</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7" name="TextBox 16"/>
          <p:cNvSpPr txBox="1"/>
          <p:nvPr/>
        </p:nvSpPr>
        <p:spPr>
          <a:xfrm>
            <a:off x="3620119" y="3458854"/>
            <a:ext cx="3581400" cy="707886"/>
          </a:xfrm>
          <a:prstGeom prst="rect">
            <a:avLst/>
          </a:prstGeom>
          <a:noFill/>
        </p:spPr>
        <p:txBody>
          <a:bodyPr wrap="square" rtlCol="0">
            <a:spAutoFit/>
          </a:bodyPr>
          <a:lstStyle/>
          <a:p>
            <a:pPr algn="ctr"/>
            <a:r>
              <a:rPr lang="en-US" sz="4000" b="1" dirty="0" err="1" smtClean="0">
                <a:solidFill>
                  <a:srgbClr val="72D96D"/>
                </a:solidFill>
                <a:latin typeface="Roboto Condensed Light" panose="02000000000000000000" pitchFamily="2" charset="0"/>
                <a:ea typeface="Roboto Condensed Light" panose="02000000000000000000" pitchFamily="2" charset="0"/>
              </a:rPr>
              <a:t>Q</a:t>
            </a:r>
            <a:r>
              <a:rPr lang="en-US" sz="3200" b="1" dirty="0" err="1" smtClean="0">
                <a:solidFill>
                  <a:srgbClr val="72D96D"/>
                </a:solidFill>
                <a:latin typeface="Roboto Condensed Light" panose="02000000000000000000" pitchFamily="2" charset="0"/>
                <a:ea typeface="Roboto Condensed Light" panose="02000000000000000000" pitchFamily="2" charset="0"/>
              </a:rPr>
              <a:t>n</a:t>
            </a:r>
            <a:r>
              <a:rPr lang="en-US" sz="4000" b="1" dirty="0" err="1" smtClean="0">
                <a:solidFill>
                  <a:srgbClr val="72D96D"/>
                </a:solidFill>
                <a:latin typeface="Roboto Condensed Light" panose="02000000000000000000" pitchFamily="2" charset="0"/>
                <a:ea typeface="Roboto Condensed Light" panose="02000000000000000000" pitchFamily="2" charset="0"/>
              </a:rPr>
              <a:t>A</a:t>
            </a:r>
            <a:endParaRPr lang="en-US" sz="4000" b="1" dirty="0" smtClean="0">
              <a:solidFill>
                <a:srgbClr val="72D96D"/>
              </a:solidFill>
              <a:latin typeface="Roboto Condensed Light" panose="02000000000000000000" pitchFamily="2" charset="0"/>
              <a:ea typeface="Roboto Condensed Light" panose="02000000000000000000" pitchFamily="2" charset="0"/>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Tree>
    <p:extLst>
      <p:ext uri="{BB962C8B-B14F-4D97-AF65-F5344CB8AC3E}">
        <p14:creationId xmlns:p14="http://schemas.microsoft.com/office/powerpoint/2010/main" val="18982509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Cost Breakdown</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843756"/>
            <a:ext cx="635000" cy="1013697"/>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1866900" y="1488121"/>
            <a:ext cx="6163867" cy="369332"/>
          </a:xfrm>
          <a:prstGeom prst="rect">
            <a:avLst/>
          </a:prstGeom>
          <a:noFill/>
        </p:spPr>
        <p:txBody>
          <a:bodyPr wrap="none" rtlCol="0">
            <a:spAutoFit/>
          </a:bodyPr>
          <a:lstStyle/>
          <a:p>
            <a:r>
              <a:rPr lang="en-US" dirty="0" smtClean="0">
                <a:solidFill>
                  <a:schemeClr val="bg1"/>
                </a:solidFill>
                <a:latin typeface="Roboto Condensed Light" panose="02000000000000000000" pitchFamily="2" charset="0"/>
                <a:ea typeface="Roboto Condensed Light" panose="02000000000000000000" pitchFamily="2" charset="0"/>
              </a:rPr>
              <a:t>Per unit breakdown of each component of the product is as follows:</a:t>
            </a:r>
            <a:endParaRPr lang="en-US" dirty="0">
              <a:solidFill>
                <a:schemeClr val="bg1"/>
              </a:solidFill>
              <a:latin typeface="Roboto Condensed Light" panose="02000000000000000000" pitchFamily="2" charset="0"/>
              <a:ea typeface="Roboto Condensed Light" panose="02000000000000000000" pitchFamily="2" charset="0"/>
            </a:endParaRPr>
          </a:p>
        </p:txBody>
      </p:sp>
      <p:graphicFrame>
        <p:nvGraphicFramePr>
          <p:cNvPr id="2" name="Table 1"/>
          <p:cNvGraphicFramePr>
            <a:graphicFrameLocks noGrp="1"/>
          </p:cNvGraphicFramePr>
          <p:nvPr>
            <p:extLst>
              <p:ext uri="{D42A27DB-BD31-4B8C-83A1-F6EECF244321}">
                <p14:modId xmlns:p14="http://schemas.microsoft.com/office/powerpoint/2010/main" val="2674372881"/>
              </p:ext>
            </p:extLst>
          </p:nvPr>
        </p:nvGraphicFramePr>
        <p:xfrm>
          <a:off x="3022600" y="2103966"/>
          <a:ext cx="5524500" cy="4079240"/>
        </p:xfrm>
        <a:graphic>
          <a:graphicData uri="http://schemas.openxmlformats.org/drawingml/2006/table">
            <a:tbl>
              <a:tblPr firstRow="1" bandRow="1">
                <a:tableStyleId>{5C22544A-7EE6-4342-B048-85BDC9FD1C3A}</a:tableStyleId>
              </a:tblPr>
              <a:tblGrid>
                <a:gridCol w="3644900">
                  <a:extLst>
                    <a:ext uri="{9D8B030D-6E8A-4147-A177-3AD203B41FA5}">
                      <a16:colId xmlns:a16="http://schemas.microsoft.com/office/drawing/2014/main" val="3412737051"/>
                    </a:ext>
                  </a:extLst>
                </a:gridCol>
                <a:gridCol w="1879600">
                  <a:extLst>
                    <a:ext uri="{9D8B030D-6E8A-4147-A177-3AD203B41FA5}">
                      <a16:colId xmlns:a16="http://schemas.microsoft.com/office/drawing/2014/main" val="177507267"/>
                    </a:ext>
                  </a:extLst>
                </a:gridCol>
              </a:tblGrid>
              <a:tr h="370840">
                <a:tc>
                  <a:txBody>
                    <a:bodyPr/>
                    <a:lstStyle/>
                    <a:p>
                      <a:r>
                        <a:rPr lang="en-US" dirty="0" smtClean="0">
                          <a:solidFill>
                            <a:schemeClr val="bg1"/>
                          </a:solidFill>
                        </a:rPr>
                        <a:t>Item</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smtClean="0">
                          <a:solidFill>
                            <a:schemeClr val="bg1"/>
                          </a:solidFill>
                        </a:rPr>
                        <a:t>Price in </a:t>
                      </a:r>
                      <a:r>
                        <a:rPr lang="en-US" sz="1800" b="1" dirty="0" smtClean="0">
                          <a:solidFill>
                            <a:schemeClr val="bg1"/>
                          </a:solidFill>
                          <a:latin typeface="Roboto Condensed Light" panose="02000000000000000000" pitchFamily="2" charset="0"/>
                          <a:ea typeface="Roboto Condensed Light" panose="02000000000000000000" pitchFamily="2" charset="0"/>
                        </a:rPr>
                        <a:t>₹</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199100039"/>
                  </a:ext>
                </a:extLst>
              </a:tr>
              <a:tr h="370840">
                <a:tc>
                  <a:txBody>
                    <a:bodyPr/>
                    <a:lstStyle/>
                    <a:p>
                      <a:r>
                        <a:rPr lang="en-US" dirty="0" smtClean="0">
                          <a:solidFill>
                            <a:schemeClr val="bg1"/>
                          </a:solidFill>
                        </a:rPr>
                        <a:t>Electronics</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smtClean="0">
                          <a:solidFill>
                            <a:schemeClr val="bg1"/>
                          </a:solidFill>
                        </a:rPr>
                        <a:t>8446</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88834733"/>
                  </a:ext>
                </a:extLst>
              </a:tr>
              <a:tr h="370840">
                <a:tc>
                  <a:txBody>
                    <a:bodyPr/>
                    <a:lstStyle/>
                    <a:p>
                      <a:r>
                        <a:rPr lang="en-US" dirty="0" smtClean="0">
                          <a:solidFill>
                            <a:schemeClr val="bg1"/>
                          </a:solidFill>
                        </a:rPr>
                        <a:t>UV Lamps</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smtClean="0">
                          <a:solidFill>
                            <a:schemeClr val="bg1"/>
                          </a:solidFill>
                        </a:rPr>
                        <a:t>1800</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792285937"/>
                  </a:ext>
                </a:extLst>
              </a:tr>
              <a:tr h="370840">
                <a:tc>
                  <a:txBody>
                    <a:bodyPr/>
                    <a:lstStyle/>
                    <a:p>
                      <a:r>
                        <a:rPr lang="en-US" dirty="0" smtClean="0">
                          <a:solidFill>
                            <a:schemeClr val="bg1"/>
                          </a:solidFill>
                        </a:rPr>
                        <a:t>Rods</a:t>
                      </a:r>
                      <a:r>
                        <a:rPr lang="en-US" baseline="0" dirty="0" smtClean="0">
                          <a:solidFill>
                            <a:schemeClr val="bg1"/>
                          </a:solidFill>
                        </a:rPr>
                        <a:t> + Lead Screw + Nut &amp; Bolts</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smtClean="0">
                          <a:solidFill>
                            <a:schemeClr val="bg1"/>
                          </a:solidFill>
                        </a:rPr>
                        <a:t>800</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96688777"/>
                  </a:ext>
                </a:extLst>
              </a:tr>
              <a:tr h="370840">
                <a:tc>
                  <a:txBody>
                    <a:bodyPr/>
                    <a:lstStyle/>
                    <a:p>
                      <a:r>
                        <a:rPr lang="en-US" dirty="0" smtClean="0">
                          <a:solidFill>
                            <a:schemeClr val="bg1"/>
                          </a:solidFill>
                        </a:rPr>
                        <a:t>Wood</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smtClean="0">
                          <a:solidFill>
                            <a:schemeClr val="bg1"/>
                          </a:solidFill>
                        </a:rPr>
                        <a:t>70</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300075526"/>
                  </a:ext>
                </a:extLst>
              </a:tr>
              <a:tr h="370840">
                <a:tc>
                  <a:txBody>
                    <a:bodyPr/>
                    <a:lstStyle/>
                    <a:p>
                      <a:r>
                        <a:rPr lang="en-US" dirty="0" smtClean="0">
                          <a:solidFill>
                            <a:schemeClr val="bg1"/>
                          </a:solidFill>
                        </a:rPr>
                        <a:t>Laser</a:t>
                      </a:r>
                      <a:r>
                        <a:rPr lang="en-US" baseline="0" dirty="0" smtClean="0">
                          <a:solidFill>
                            <a:schemeClr val="bg1"/>
                          </a:solidFill>
                        </a:rPr>
                        <a:t> Cutting + 3D Printing</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smtClean="0">
                          <a:solidFill>
                            <a:schemeClr val="bg1"/>
                          </a:solidFill>
                        </a:rPr>
                        <a:t>868</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603663408"/>
                  </a:ext>
                </a:extLst>
              </a:tr>
              <a:tr h="370840">
                <a:tc>
                  <a:txBody>
                    <a:bodyPr/>
                    <a:lstStyle/>
                    <a:p>
                      <a:r>
                        <a:rPr lang="en-US" dirty="0" smtClean="0">
                          <a:solidFill>
                            <a:schemeClr val="bg1"/>
                          </a:solidFill>
                        </a:rPr>
                        <a:t>Shipping</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smtClean="0">
                          <a:solidFill>
                            <a:schemeClr val="bg1"/>
                          </a:solidFill>
                        </a:rPr>
                        <a:t>2000</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50461496"/>
                  </a:ext>
                </a:extLst>
              </a:tr>
              <a:tr h="370840">
                <a:tc>
                  <a:txBody>
                    <a:bodyPr/>
                    <a:lstStyle/>
                    <a:p>
                      <a:r>
                        <a:rPr lang="en-US" b="1" dirty="0" smtClean="0">
                          <a:solidFill>
                            <a:srgbClr val="72D96D"/>
                          </a:solidFill>
                        </a:rPr>
                        <a:t>Total</a:t>
                      </a:r>
                      <a:endParaRPr lang="en-US" b="1" dirty="0">
                        <a:solidFill>
                          <a:srgbClr val="72D96D"/>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b="1" dirty="0" smtClean="0">
                          <a:solidFill>
                            <a:srgbClr val="72D96D"/>
                          </a:solidFill>
                        </a:rPr>
                        <a:t>13,984</a:t>
                      </a:r>
                      <a:endParaRPr lang="en-US" b="1" dirty="0">
                        <a:solidFill>
                          <a:srgbClr val="72D96D"/>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869058770"/>
                  </a:ext>
                </a:extLst>
              </a:tr>
              <a:tr h="370840">
                <a:tc>
                  <a:txBody>
                    <a:bodyPr/>
                    <a:lstStyle/>
                    <a:p>
                      <a:r>
                        <a:rPr lang="en-US" dirty="0" smtClean="0">
                          <a:solidFill>
                            <a:schemeClr val="bg1"/>
                          </a:solidFill>
                        </a:rPr>
                        <a:t>GST (18%)</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smtClean="0">
                          <a:solidFill>
                            <a:schemeClr val="bg1"/>
                          </a:solidFill>
                        </a:rPr>
                        <a:t>16,501</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109180670"/>
                  </a:ext>
                </a:extLst>
              </a:tr>
              <a:tr h="370840">
                <a:tc>
                  <a:txBody>
                    <a:bodyPr/>
                    <a:lstStyle/>
                    <a:p>
                      <a:r>
                        <a:rPr lang="en-US" dirty="0" smtClean="0">
                          <a:solidFill>
                            <a:schemeClr val="bg1"/>
                          </a:solidFill>
                        </a:rPr>
                        <a:t>Post Crisis Inflation (20%)</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smtClean="0">
                          <a:solidFill>
                            <a:schemeClr val="bg1"/>
                          </a:solidFill>
                        </a:rPr>
                        <a:t>19,801</a:t>
                      </a:r>
                      <a:endParaRPr lang="en-US" dirty="0">
                        <a:solidFill>
                          <a:schemeClr val="bg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786230569"/>
                  </a:ext>
                </a:extLst>
              </a:tr>
              <a:tr h="370840">
                <a:tc>
                  <a:txBody>
                    <a:bodyPr/>
                    <a:lstStyle/>
                    <a:p>
                      <a:r>
                        <a:rPr lang="en-US" b="1" dirty="0" smtClean="0">
                          <a:solidFill>
                            <a:srgbClr val="72D96D"/>
                          </a:solidFill>
                        </a:rPr>
                        <a:t>Round off</a:t>
                      </a:r>
                      <a:endParaRPr lang="en-US" b="1" dirty="0">
                        <a:solidFill>
                          <a:srgbClr val="72D96D"/>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b="1" dirty="0" smtClean="0">
                          <a:solidFill>
                            <a:srgbClr val="72D96D"/>
                          </a:solidFill>
                        </a:rPr>
                        <a:t>20,000</a:t>
                      </a:r>
                      <a:endParaRPr lang="en-US" b="1" dirty="0">
                        <a:solidFill>
                          <a:srgbClr val="72D96D"/>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119007006"/>
                  </a:ext>
                </a:extLst>
              </a:tr>
            </a:tbl>
          </a:graphicData>
        </a:graphic>
      </p:graphicFrame>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Tree>
    <p:extLst>
      <p:ext uri="{BB962C8B-B14F-4D97-AF65-F5344CB8AC3E}">
        <p14:creationId xmlns:p14="http://schemas.microsoft.com/office/powerpoint/2010/main" val="75418798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Mechanical Construction</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843756"/>
            <a:ext cx="635000" cy="1013697"/>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1866900" y="1488121"/>
            <a:ext cx="7983276" cy="369332"/>
          </a:xfrm>
          <a:prstGeom prst="rect">
            <a:avLst/>
          </a:prstGeom>
          <a:noFill/>
        </p:spPr>
        <p:txBody>
          <a:bodyPr wrap="none" rtlCol="0">
            <a:spAutoFit/>
          </a:bodyPr>
          <a:lstStyle/>
          <a:p>
            <a:r>
              <a:rPr lang="en-US" dirty="0" smtClean="0">
                <a:solidFill>
                  <a:schemeClr val="bg1"/>
                </a:solidFill>
                <a:latin typeface="Roboto Condensed Light" panose="02000000000000000000" pitchFamily="2" charset="0"/>
                <a:ea typeface="Roboto Condensed Light" panose="02000000000000000000" pitchFamily="2" charset="0"/>
              </a:rPr>
              <a:t>To focus on easy manufacturability and scalability we have chosen the materials wisely</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7" name="TextBox 16"/>
          <p:cNvSpPr txBox="1"/>
          <p:nvPr/>
        </p:nvSpPr>
        <p:spPr>
          <a:xfrm>
            <a:off x="6331266" y="2256549"/>
            <a:ext cx="5517833" cy="4524315"/>
          </a:xfrm>
          <a:prstGeom prst="rect">
            <a:avLst/>
          </a:prstGeom>
          <a:noFill/>
        </p:spPr>
        <p:txBody>
          <a:bodyPr wrap="square" rtlCol="0">
            <a:spAutoFit/>
          </a:bodyPr>
          <a:lstStyle>
            <a:defPPr>
              <a:defRPr lang="en-US"/>
            </a:defPPr>
            <a:lvl1pPr>
              <a:defRPr>
                <a:solidFill>
                  <a:schemeClr val="bg1"/>
                </a:solidFill>
                <a:latin typeface="Roboto Condensed Light" panose="02000000000000000000" pitchFamily="2" charset="0"/>
                <a:ea typeface="Roboto Condensed Light" panose="02000000000000000000" pitchFamily="2" charset="0"/>
              </a:defRPr>
            </a:lvl1pPr>
          </a:lstStyle>
          <a:p>
            <a:r>
              <a:rPr lang="en-US" b="1" dirty="0" smtClean="0"/>
              <a:t>Important points what we kept in mind while design:</a:t>
            </a:r>
          </a:p>
          <a:p>
            <a:pPr marL="285750" indent="-285750">
              <a:buFont typeface="Arial" panose="020B0604020202020204" pitchFamily="34" charset="0"/>
              <a:buChar char="•"/>
            </a:pPr>
            <a:r>
              <a:rPr lang="en-US" dirty="0" smtClean="0"/>
              <a:t>Key point of focus was the easy manufacturability of the machine at the time of design due to which each component of the design has more than one feature due to which no. of unique </a:t>
            </a:r>
            <a:r>
              <a:rPr lang="en-US" dirty="0"/>
              <a:t>p</a:t>
            </a:r>
            <a:r>
              <a:rPr lang="en-US" dirty="0" smtClean="0"/>
              <a:t>arts in design decrease.</a:t>
            </a:r>
          </a:p>
          <a:p>
            <a:pPr marL="285750" indent="-285750">
              <a:buFont typeface="Arial" panose="020B0604020202020204" pitchFamily="34" charset="0"/>
              <a:buChar char="•"/>
            </a:pPr>
            <a:r>
              <a:rPr lang="en-US" dirty="0" smtClean="0"/>
              <a:t>Keeping in Mind the manufacturing process mainly being FDM Manufacturing and Laser cutting, each 3D printed part is designed so it can print without any support or overhang. Also, laser cut parts were kept in mind to be of continuous contour so as to optimize cutting time.</a:t>
            </a:r>
          </a:p>
          <a:p>
            <a:pPr marL="285750" indent="-285750">
              <a:buFont typeface="Arial" panose="020B0604020202020204" pitchFamily="34" charset="0"/>
              <a:buChar char="•"/>
            </a:pPr>
            <a:r>
              <a:rPr lang="en-US" dirty="0" smtClean="0"/>
              <a:t>In case of mass production, each 3D printable part is designed to be easily injection moldable without much extra hassle.</a:t>
            </a:r>
          </a:p>
          <a:p>
            <a:pPr marL="285750" indent="-285750">
              <a:buFont typeface="Arial" panose="020B0604020202020204" pitchFamily="34" charset="0"/>
              <a:buChar char="•"/>
            </a:pPr>
            <a:r>
              <a:rPr lang="en-US" dirty="0" smtClean="0"/>
              <a:t>Due to symmetric design, the COM lies inside the robot body for a stable operation and COG lies at bottom to avoid topple condition</a:t>
            </a:r>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45225" t="25695" r="28299" b="9105"/>
          <a:stretch/>
        </p:blipFill>
        <p:spPr>
          <a:xfrm>
            <a:off x="1866900" y="1594811"/>
            <a:ext cx="3743778" cy="5186053"/>
          </a:xfrm>
          <a:prstGeom prst="rect">
            <a:avLst/>
          </a:prstGeom>
        </p:spPr>
      </p:pic>
    </p:spTree>
    <p:extLst>
      <p:ext uri="{BB962C8B-B14F-4D97-AF65-F5344CB8AC3E}">
        <p14:creationId xmlns:p14="http://schemas.microsoft.com/office/powerpoint/2010/main" val="14936881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Electronic Construction</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843756"/>
            <a:ext cx="635000" cy="1013697"/>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1866900" y="1488121"/>
            <a:ext cx="6712094" cy="369332"/>
          </a:xfrm>
          <a:prstGeom prst="rect">
            <a:avLst/>
          </a:prstGeom>
          <a:noFill/>
        </p:spPr>
        <p:txBody>
          <a:bodyPr wrap="none" rtlCol="0">
            <a:spAutoFit/>
          </a:bodyPr>
          <a:lstStyle/>
          <a:p>
            <a:r>
              <a:rPr lang="en-US" dirty="0" smtClean="0">
                <a:solidFill>
                  <a:schemeClr val="bg1"/>
                </a:solidFill>
                <a:latin typeface="Roboto Condensed Light" panose="02000000000000000000" pitchFamily="2" charset="0"/>
                <a:ea typeface="Roboto Condensed Light" panose="02000000000000000000" pitchFamily="2" charset="0"/>
              </a:rPr>
              <a:t>To focus on future upgrades and easy repairs following design was made</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7" name="TextBox 16"/>
          <p:cNvSpPr txBox="1"/>
          <p:nvPr/>
        </p:nvSpPr>
        <p:spPr>
          <a:xfrm>
            <a:off x="6343966" y="2026581"/>
            <a:ext cx="5517833" cy="3139321"/>
          </a:xfrm>
          <a:prstGeom prst="rect">
            <a:avLst/>
          </a:prstGeom>
          <a:noFill/>
        </p:spPr>
        <p:txBody>
          <a:bodyPr wrap="square" rtlCol="0">
            <a:spAutoFit/>
          </a:bodyPr>
          <a:lstStyle>
            <a:defPPr>
              <a:defRPr lang="en-US"/>
            </a:defPPr>
            <a:lvl1pPr>
              <a:defRPr>
                <a:solidFill>
                  <a:schemeClr val="bg1"/>
                </a:solidFill>
                <a:latin typeface="Roboto Condensed Light" panose="02000000000000000000" pitchFamily="2" charset="0"/>
                <a:ea typeface="Roboto Condensed Light" panose="02000000000000000000" pitchFamily="2" charset="0"/>
              </a:defRPr>
            </a:lvl1pPr>
          </a:lstStyle>
          <a:p>
            <a:r>
              <a:rPr lang="en-US" b="1" dirty="0" smtClean="0"/>
              <a:t>Important points what we kept in mind while design:</a:t>
            </a:r>
          </a:p>
          <a:p>
            <a:pPr marL="285750" indent="-285750">
              <a:buFont typeface="Arial" panose="020B0604020202020204" pitchFamily="34" charset="0"/>
              <a:buChar char="•"/>
            </a:pPr>
            <a:r>
              <a:rPr lang="en-US" dirty="0" smtClean="0"/>
              <a:t>Easy upgrades in future by choosing an independent master slave electronics setup where the function of microcontroller focuses only on motion of robot and all other functions are slave driven.</a:t>
            </a:r>
          </a:p>
          <a:p>
            <a:pPr marL="285750" indent="-285750">
              <a:buFont typeface="Arial" panose="020B0604020202020204" pitchFamily="34" charset="0"/>
              <a:buChar char="•"/>
            </a:pPr>
            <a:r>
              <a:rPr lang="en-US" dirty="0" smtClean="0"/>
              <a:t>Presence of indicator LED against each fuse so as to easily detect and correct the fault.</a:t>
            </a:r>
          </a:p>
          <a:p>
            <a:pPr marL="285750" indent="-285750">
              <a:buFont typeface="Arial" panose="020B0604020202020204" pitchFamily="34" charset="0"/>
              <a:buChar char="•"/>
            </a:pPr>
            <a:r>
              <a:rPr lang="en-US" dirty="0" smtClean="0"/>
              <a:t>Presence of multiple low capacitance and inductive fuses to detect a parasitic free fault.</a:t>
            </a:r>
          </a:p>
          <a:p>
            <a:pPr marL="285750" indent="-285750">
              <a:buFont typeface="Arial" panose="020B0604020202020204" pitchFamily="34" charset="0"/>
              <a:buChar char="•"/>
            </a:pPr>
            <a:r>
              <a:rPr lang="en-US" dirty="0" smtClean="0"/>
              <a:t>Use of higher ratings parts with a minimum safety factor of 2 so as for easy electronics upgrades in near future.</a:t>
            </a:r>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2349964"/>
            <a:ext cx="5219700" cy="2492554"/>
          </a:xfrm>
          <a:prstGeom prst="rect">
            <a:avLst/>
          </a:prstGeom>
        </p:spPr>
      </p:pic>
    </p:spTree>
    <p:extLst>
      <p:ext uri="{BB962C8B-B14F-4D97-AF65-F5344CB8AC3E}">
        <p14:creationId xmlns:p14="http://schemas.microsoft.com/office/powerpoint/2010/main" val="11120201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6900" y="365125"/>
            <a:ext cx="9486900" cy="1325563"/>
          </a:xfrm>
        </p:spPr>
        <p:txBody>
          <a:bodyPr/>
          <a:lstStyle/>
          <a:p>
            <a:r>
              <a:rPr lang="en-US" dirty="0" smtClean="0">
                <a:solidFill>
                  <a:schemeClr val="bg1"/>
                </a:solidFill>
                <a:latin typeface="Roboto Condensed Light" panose="02000000000000000000" pitchFamily="2" charset="0"/>
                <a:ea typeface="Roboto Condensed Light" panose="02000000000000000000" pitchFamily="2" charset="0"/>
              </a:rPr>
              <a:t>Problem</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3" name="Content Placeholder 2"/>
          <p:cNvSpPr>
            <a:spLocks noGrp="1"/>
          </p:cNvSpPr>
          <p:nvPr>
            <p:ph idx="1"/>
          </p:nvPr>
        </p:nvSpPr>
        <p:spPr>
          <a:xfrm>
            <a:off x="838200" y="1825625"/>
            <a:ext cx="10515600" cy="944316"/>
          </a:xfrm>
          <a:solidFill>
            <a:schemeClr val="tx1"/>
          </a:solidFill>
        </p:spPr>
        <p:txBody>
          <a:bodyPr>
            <a:normAutofit/>
          </a:bodyPr>
          <a:lstStyle/>
          <a:p>
            <a:r>
              <a:rPr lang="en-US" b="1" dirty="0" smtClean="0">
                <a:latin typeface="Roboto Condensed Light" panose="02000000000000000000" pitchFamily="2" charset="0"/>
                <a:ea typeface="Roboto Condensed Light" panose="02000000000000000000" pitchFamily="2" charset="0"/>
              </a:rPr>
              <a:t>KNOWLEDGE</a:t>
            </a:r>
            <a:r>
              <a:rPr lang="en-US" dirty="0" smtClean="0">
                <a:latin typeface="Roboto Condensed Light" panose="02000000000000000000" pitchFamily="2" charset="0"/>
                <a:ea typeface="Roboto Condensed Light" panose="02000000000000000000" pitchFamily="2" charset="0"/>
              </a:rPr>
              <a:t> of proper procedure to sanitize your environment is an important requirement to stay safe.</a:t>
            </a:r>
          </a:p>
        </p:txBody>
      </p:sp>
      <p:sp>
        <p:nvSpPr>
          <p:cNvPr id="4" name="Rectangle 3"/>
          <p:cNvSpPr/>
          <p:nvPr/>
        </p:nvSpPr>
        <p:spPr>
          <a:xfrm>
            <a:off x="990600" y="843756"/>
            <a:ext cx="635000" cy="368300"/>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
        <p:nvSpPr>
          <p:cNvPr id="6" name="Rectangle 5"/>
          <p:cNvSpPr/>
          <p:nvPr/>
        </p:nvSpPr>
        <p:spPr>
          <a:xfrm>
            <a:off x="838200" y="3343645"/>
            <a:ext cx="10188712" cy="1255728"/>
          </a:xfrm>
          <a:prstGeom prst="rect">
            <a:avLst/>
          </a:prstGeom>
          <a:solidFill>
            <a:schemeClr val="tx1"/>
          </a:solidFill>
        </p:spPr>
        <p:txBody>
          <a:bodyPr vert="horz" lIns="91440" tIns="45720" rIns="91440" bIns="45720" rtlCol="0">
            <a:normAutofit/>
          </a:bodyPr>
          <a:lstStyle/>
          <a:p>
            <a:pPr marL="228600" indent="-228600">
              <a:lnSpc>
                <a:spcPct val="90000"/>
              </a:lnSpc>
              <a:spcBef>
                <a:spcPts val="1000"/>
              </a:spcBef>
              <a:buFont typeface="Arial" panose="020B0604020202020204" pitchFamily="34" charset="0"/>
              <a:buChar char="•"/>
            </a:pPr>
            <a:r>
              <a:rPr lang="en-US" sz="2800" b="1" smtClean="0">
                <a:latin typeface="Roboto Condensed Light" panose="02000000000000000000" pitchFamily="2" charset="0"/>
                <a:ea typeface="Roboto Condensed Light" panose="02000000000000000000" pitchFamily="2" charset="0"/>
              </a:rPr>
              <a:t>AVAILIBILITY</a:t>
            </a:r>
            <a:r>
              <a:rPr lang="en-US" sz="2800" smtClean="0">
                <a:latin typeface="Roboto Condensed Light" panose="02000000000000000000" pitchFamily="2" charset="0"/>
                <a:ea typeface="Roboto Condensed Light" panose="02000000000000000000" pitchFamily="2" charset="0"/>
              </a:rPr>
              <a:t> of proper cleaning equipment is essential for an effective clean.</a:t>
            </a:r>
            <a:endParaRPr lang="en-US" sz="2800" dirty="0">
              <a:latin typeface="Roboto Condensed Light" panose="02000000000000000000" pitchFamily="2" charset="0"/>
              <a:ea typeface="Roboto Condensed Light" panose="02000000000000000000" pitchFamily="2" charset="0"/>
            </a:endParaRPr>
          </a:p>
        </p:txBody>
      </p:sp>
      <p:sp>
        <p:nvSpPr>
          <p:cNvPr id="7" name="Rectangle 6"/>
          <p:cNvSpPr/>
          <p:nvPr/>
        </p:nvSpPr>
        <p:spPr>
          <a:xfrm>
            <a:off x="838200" y="5173077"/>
            <a:ext cx="6957354" cy="480131"/>
          </a:xfrm>
          <a:prstGeom prst="rect">
            <a:avLst/>
          </a:prstGeom>
          <a:solidFill>
            <a:schemeClr val="tx1"/>
          </a:solidFill>
        </p:spPr>
        <p:txBody>
          <a:bodyPr vert="horz" lIns="91440" tIns="45720" rIns="91440" bIns="45720" rtlCol="0">
            <a:normAutofit fontScale="92500"/>
          </a:bodyPr>
          <a:lstStyle/>
          <a:p>
            <a:pPr marL="228600" indent="-228600">
              <a:lnSpc>
                <a:spcPct val="90000"/>
              </a:lnSpc>
              <a:spcBef>
                <a:spcPts val="1000"/>
              </a:spcBef>
              <a:buFont typeface="Arial" panose="020B0604020202020204" pitchFamily="34" charset="0"/>
              <a:buChar char="•"/>
            </a:pPr>
            <a:r>
              <a:rPr lang="en-US" sz="2800" b="1" dirty="0">
                <a:latin typeface="Roboto Condensed Light" panose="02000000000000000000" pitchFamily="2" charset="0"/>
                <a:ea typeface="Roboto Condensed Light" panose="02000000000000000000" pitchFamily="2" charset="0"/>
              </a:rPr>
              <a:t>TIME</a:t>
            </a:r>
            <a:r>
              <a:rPr lang="en-US" sz="2800" dirty="0">
                <a:latin typeface="Roboto Condensed Light" panose="02000000000000000000" pitchFamily="2" charset="0"/>
                <a:ea typeface="Roboto Condensed Light" panose="02000000000000000000" pitchFamily="2" charset="0"/>
              </a:rPr>
              <a:t> is essential for a proper cleaning in house.</a:t>
            </a:r>
          </a:p>
        </p:txBody>
      </p:sp>
    </p:spTree>
    <p:extLst>
      <p:ext uri="{BB962C8B-B14F-4D97-AF65-F5344CB8AC3E}">
        <p14:creationId xmlns:p14="http://schemas.microsoft.com/office/powerpoint/2010/main" val="3745907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300" fill="hold"/>
                                        <p:tgtEl>
                                          <p:spTgt spid="3">
                                            <p:txEl>
                                              <p:pRg st="0" end="0"/>
                                            </p:txEl>
                                          </p:spTgt>
                                        </p:tgtEl>
                                        <p:attrNameLst>
                                          <p:attrName>style.color</p:attrName>
                                        </p:attrNameLst>
                                      </p:cBhvr>
                                      <p:to>
                                        <a:srgbClr val="FFFFFF"/>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300" fill="hold"/>
                                        <p:tgtEl>
                                          <p:spTgt spid="6"/>
                                        </p:tgtEl>
                                        <p:attrNameLst>
                                          <p:attrName>style.color</p:attrName>
                                        </p:attrNameLst>
                                      </p:cBhvr>
                                      <p:to>
                                        <a:srgbClr val="FFFFFF"/>
                                      </p:to>
                                    </p:animClr>
                                  </p:childTnLst>
                                </p:cTn>
                              </p:par>
                              <p:par>
                                <p:cTn id="11" presetID="3" presetClass="emph" presetSubtype="2" fill="hold" grpId="1" nodeType="withEffect">
                                  <p:stCondLst>
                                    <p:cond delay="0"/>
                                  </p:stCondLst>
                                  <p:childTnLst>
                                    <p:animClr clrSpc="rgb" dir="cw">
                                      <p:cBhvr override="childStyle">
                                        <p:cTn id="12" dur="300" fill="hold"/>
                                        <p:tgtEl>
                                          <p:spTgt spid="3">
                                            <p:txEl>
                                              <p:pRg st="0" end="0"/>
                                            </p:txEl>
                                          </p:spTgt>
                                        </p:tgtEl>
                                        <p:attrNameLst>
                                          <p:attrName>style.color</p:attrName>
                                        </p:attrNameLst>
                                      </p:cBhvr>
                                      <p:to>
                                        <a:srgbClr val="262626"/>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grpId="0" nodeType="clickEffect">
                                  <p:stCondLst>
                                    <p:cond delay="0"/>
                                  </p:stCondLst>
                                  <p:childTnLst>
                                    <p:animClr clrSpc="rgb" dir="cw">
                                      <p:cBhvr override="childStyle">
                                        <p:cTn id="16" dur="300" fill="hold"/>
                                        <p:tgtEl>
                                          <p:spTgt spid="7"/>
                                        </p:tgtEl>
                                        <p:attrNameLst>
                                          <p:attrName>style.color</p:attrName>
                                        </p:attrNameLst>
                                      </p:cBhvr>
                                      <p:to>
                                        <a:srgbClr val="FFFFFF"/>
                                      </p:to>
                                    </p:animClr>
                                  </p:childTnLst>
                                </p:cTn>
                              </p:par>
                              <p:par>
                                <p:cTn id="17" presetID="3" presetClass="emph" presetSubtype="2" fill="hold" grpId="1" nodeType="withEffect">
                                  <p:stCondLst>
                                    <p:cond delay="0"/>
                                  </p:stCondLst>
                                  <p:childTnLst>
                                    <p:animClr clrSpc="rgb" dir="cw">
                                      <p:cBhvr override="childStyle">
                                        <p:cTn id="18" dur="300" fill="hold"/>
                                        <p:tgtEl>
                                          <p:spTgt spid="6"/>
                                        </p:tgtEl>
                                        <p:attrNameLst>
                                          <p:attrName>style.color</p:attrName>
                                        </p:attrNameLst>
                                      </p:cBhvr>
                                      <p:to>
                                        <a:srgbClr val="26262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6" grpId="0" animBg="1"/>
      <p:bldP spid="6" grpId="1"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6900" y="365125"/>
            <a:ext cx="9486900" cy="1325563"/>
          </a:xfrm>
        </p:spPr>
        <p:txBody>
          <a:bodyPr/>
          <a:lstStyle/>
          <a:p>
            <a:r>
              <a:rPr lang="en-US" dirty="0" smtClean="0">
                <a:solidFill>
                  <a:schemeClr val="bg1"/>
                </a:solidFill>
                <a:latin typeface="Roboto Condensed Light" panose="02000000000000000000" pitchFamily="2" charset="0"/>
                <a:ea typeface="Roboto Condensed Light" panose="02000000000000000000" pitchFamily="2" charset="0"/>
              </a:rPr>
              <a:t>Solution</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4" name="Rectangle 3"/>
          <p:cNvSpPr/>
          <p:nvPr/>
        </p:nvSpPr>
        <p:spPr>
          <a:xfrm>
            <a:off x="990600" y="729456"/>
            <a:ext cx="635000" cy="1156097"/>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5" name="Content Placeholder 4"/>
          <p:cNvSpPr>
            <a:spLocks noGrp="1"/>
          </p:cNvSpPr>
          <p:nvPr>
            <p:ph idx="1"/>
          </p:nvPr>
        </p:nvSpPr>
        <p:spPr>
          <a:xfrm>
            <a:off x="1866900" y="1488678"/>
            <a:ext cx="9220200" cy="511175"/>
          </a:xfrm>
        </p:spPr>
        <p:txBody>
          <a:bodyPr/>
          <a:lstStyle/>
          <a:p>
            <a:pPr marL="0" indent="0">
              <a:buNone/>
            </a:pPr>
            <a:r>
              <a:rPr lang="en-US" dirty="0" smtClean="0">
                <a:solidFill>
                  <a:schemeClr val="bg1"/>
                </a:solidFill>
                <a:latin typeface="Roboto Condensed Light" panose="02000000000000000000" pitchFamily="2" charset="0"/>
                <a:ea typeface="Roboto Condensed Light" panose="02000000000000000000" pitchFamily="2" charset="0"/>
              </a:rPr>
              <a:t>An automated robotic system for customer to</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6" name="TextBox 5"/>
          <p:cNvSpPr txBox="1"/>
          <p:nvPr/>
        </p:nvSpPr>
        <p:spPr>
          <a:xfrm>
            <a:off x="990600" y="5214033"/>
            <a:ext cx="3276600" cy="646331"/>
          </a:xfrm>
          <a:prstGeom prst="rect">
            <a:avLst/>
          </a:prstGeom>
          <a:noFill/>
        </p:spPr>
        <p:txBody>
          <a:bodyPr wrap="square" rtlCol="0">
            <a:spAutoFit/>
          </a:bodyPr>
          <a:lstStyle/>
          <a:p>
            <a:pPr algn="ctr"/>
            <a:r>
              <a:rPr lang="en-US" b="1" dirty="0" smtClean="0">
                <a:latin typeface="Roboto Condensed Light" panose="02000000000000000000" pitchFamily="2" charset="0"/>
                <a:ea typeface="Roboto Condensed Light" panose="02000000000000000000" pitchFamily="2" charset="0"/>
              </a:rPr>
              <a:t>ENSURE EFFICIENT</a:t>
            </a:r>
          </a:p>
          <a:p>
            <a:pPr algn="ctr"/>
            <a:r>
              <a:rPr lang="en-US" dirty="0" smtClean="0">
                <a:latin typeface="Roboto Condensed Light" panose="02000000000000000000" pitchFamily="2" charset="0"/>
                <a:ea typeface="Roboto Condensed Light" panose="02000000000000000000" pitchFamily="2" charset="0"/>
              </a:rPr>
              <a:t>cleaning of the environment</a:t>
            </a:r>
            <a:endParaRPr lang="en-US" dirty="0">
              <a:latin typeface="Roboto Condensed Light" panose="02000000000000000000" pitchFamily="2" charset="0"/>
              <a:ea typeface="Roboto Condensed Light" panose="02000000000000000000" pitchFamily="2" charset="0"/>
            </a:endParaRPr>
          </a:p>
        </p:txBody>
      </p:sp>
      <p:sp>
        <p:nvSpPr>
          <p:cNvPr id="7" name="TextBox 6"/>
          <p:cNvSpPr txBox="1"/>
          <p:nvPr/>
        </p:nvSpPr>
        <p:spPr>
          <a:xfrm>
            <a:off x="4533900" y="5194298"/>
            <a:ext cx="3276600" cy="646331"/>
          </a:xfrm>
          <a:prstGeom prst="rect">
            <a:avLst/>
          </a:prstGeom>
          <a:noFill/>
        </p:spPr>
        <p:txBody>
          <a:bodyPr wrap="square" rtlCol="0">
            <a:spAutoFit/>
          </a:bodyPr>
          <a:lstStyle/>
          <a:p>
            <a:pPr algn="ctr"/>
            <a:r>
              <a:rPr lang="en-US" b="1" dirty="0" smtClean="0">
                <a:latin typeface="Roboto Condensed Light" panose="02000000000000000000" pitchFamily="2" charset="0"/>
                <a:ea typeface="Roboto Condensed Light" panose="02000000000000000000" pitchFamily="2" charset="0"/>
              </a:rPr>
              <a:t>ENSURE SAFETY</a:t>
            </a:r>
          </a:p>
          <a:p>
            <a:pPr algn="ctr"/>
            <a:r>
              <a:rPr lang="en-US" dirty="0">
                <a:latin typeface="Roboto Condensed Light" panose="02000000000000000000" pitchFamily="2" charset="0"/>
                <a:ea typeface="Roboto Condensed Light" panose="02000000000000000000" pitchFamily="2" charset="0"/>
              </a:rPr>
              <a:t>o</a:t>
            </a:r>
            <a:r>
              <a:rPr lang="en-US" dirty="0" smtClean="0">
                <a:latin typeface="Roboto Condensed Light" panose="02000000000000000000" pitchFamily="2" charset="0"/>
                <a:ea typeface="Roboto Condensed Light" panose="02000000000000000000" pitchFamily="2" charset="0"/>
              </a:rPr>
              <a:t>f human being and surrounding</a:t>
            </a:r>
            <a:endParaRPr lang="en-US" dirty="0">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8077200" y="5194299"/>
            <a:ext cx="3276600" cy="646331"/>
          </a:xfrm>
          <a:prstGeom prst="rect">
            <a:avLst/>
          </a:prstGeom>
          <a:noFill/>
        </p:spPr>
        <p:txBody>
          <a:bodyPr wrap="square" rtlCol="0">
            <a:spAutoFit/>
          </a:bodyPr>
          <a:lstStyle/>
          <a:p>
            <a:pPr algn="ctr"/>
            <a:r>
              <a:rPr lang="en-US" b="1" dirty="0" smtClean="0">
                <a:latin typeface="Roboto Condensed Light" panose="02000000000000000000" pitchFamily="2" charset="0"/>
                <a:ea typeface="Roboto Condensed Light" panose="02000000000000000000" pitchFamily="2" charset="0"/>
              </a:rPr>
              <a:t>PROPER UTILIZATION</a:t>
            </a:r>
          </a:p>
          <a:p>
            <a:pPr algn="ctr"/>
            <a:r>
              <a:rPr lang="en-US" dirty="0">
                <a:latin typeface="Roboto Condensed Light" panose="02000000000000000000" pitchFamily="2" charset="0"/>
                <a:ea typeface="Roboto Condensed Light" panose="02000000000000000000" pitchFamily="2" charset="0"/>
              </a:rPr>
              <a:t>o</a:t>
            </a:r>
            <a:r>
              <a:rPr lang="en-US" dirty="0" smtClean="0">
                <a:latin typeface="Roboto Condensed Light" panose="02000000000000000000" pitchFamily="2" charset="0"/>
                <a:ea typeface="Roboto Condensed Light" panose="02000000000000000000" pitchFamily="2" charset="0"/>
              </a:rPr>
              <a:t>f the time</a:t>
            </a:r>
            <a:endParaRPr lang="en-US" dirty="0">
              <a:latin typeface="Roboto Condensed Light" panose="02000000000000000000" pitchFamily="2" charset="0"/>
              <a:ea typeface="Roboto Condensed Light" panose="02000000000000000000" pitchFamily="2" charset="0"/>
            </a:endParaRP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10588" y="3123406"/>
            <a:ext cx="2306715" cy="1883408"/>
          </a:xfrm>
          <a:prstGeom prst="rect">
            <a:avLst/>
          </a:prstGeom>
        </p:spPr>
      </p:pic>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51144" y="3123406"/>
            <a:ext cx="2842111" cy="1883408"/>
          </a:xfrm>
          <a:prstGeom prst="rect">
            <a:avLst/>
          </a:prstGeom>
        </p:spPr>
      </p:pic>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43900" y="2963949"/>
            <a:ext cx="2743200" cy="2042865"/>
          </a:xfrm>
          <a:prstGeom prst="rect">
            <a:avLst/>
          </a:prstGeom>
        </p:spPr>
      </p:pic>
    </p:spTree>
    <p:extLst>
      <p:ext uri="{BB962C8B-B14F-4D97-AF65-F5344CB8AC3E}">
        <p14:creationId xmlns:p14="http://schemas.microsoft.com/office/powerpoint/2010/main" val="1787903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3" presetClass="emph" presetSubtype="2" fill="hold" grpId="0" nodeType="withEffect">
                                  <p:stCondLst>
                                    <p:cond delay="0"/>
                                  </p:stCondLst>
                                  <p:childTnLst>
                                    <p:animClr clrSpc="rgb" dir="cw">
                                      <p:cBhvr override="childStyle">
                                        <p:cTn id="8" dur="300" fill="hold"/>
                                        <p:tgtEl>
                                          <p:spTgt spid="6"/>
                                        </p:tgtEl>
                                        <p:attrNameLst>
                                          <p:attrName>style.color</p:attrName>
                                        </p:attrNameLst>
                                      </p:cBhvr>
                                      <p:to>
                                        <a:srgbClr val="FFFFFF"/>
                                      </p:to>
                                    </p:animClr>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3" presetClass="emph" presetSubtype="2" fill="hold" grpId="0" nodeType="withEffect">
                                  <p:stCondLst>
                                    <p:cond delay="0"/>
                                  </p:stCondLst>
                                  <p:childTnLst>
                                    <p:animClr clrSpc="rgb" dir="cw">
                                      <p:cBhvr override="childStyle">
                                        <p:cTn id="14" dur="300" fill="hold"/>
                                        <p:tgtEl>
                                          <p:spTgt spid="7"/>
                                        </p:tgtEl>
                                        <p:attrNameLst>
                                          <p:attrName>style.color</p:attrName>
                                        </p:attrNameLst>
                                      </p:cBhvr>
                                      <p:to>
                                        <a:srgbClr val="FFFFFF"/>
                                      </p:to>
                                    </p:animClr>
                                  </p:childTnLst>
                                </p:cTn>
                              </p:par>
                              <p:par>
                                <p:cTn id="15" presetID="1" presetClass="exit" presetSubtype="0" fill="hold" nodeType="withEffect">
                                  <p:stCondLst>
                                    <p:cond delay="0"/>
                                  </p:stCondLst>
                                  <p:childTnLst>
                                    <p:set>
                                      <p:cBhvr>
                                        <p:cTn id="16" dur="1" fill="hold">
                                          <p:stCondLst>
                                            <p:cond delay="0"/>
                                          </p:stCondLst>
                                        </p:cTn>
                                        <p:tgtEl>
                                          <p:spTgt spid="10"/>
                                        </p:tgtEl>
                                        <p:attrNameLst>
                                          <p:attrName>style.visibility</p:attrName>
                                        </p:attrNameLst>
                                      </p:cBhvr>
                                      <p:to>
                                        <p:strVal val="hidden"/>
                                      </p:to>
                                    </p:set>
                                  </p:childTnLst>
                                </p:cTn>
                              </p:par>
                              <p:par>
                                <p:cTn id="17" presetID="3" presetClass="emph" presetSubtype="2" fill="hold" grpId="1" nodeType="withEffect">
                                  <p:stCondLst>
                                    <p:cond delay="0"/>
                                  </p:stCondLst>
                                  <p:childTnLst>
                                    <p:animClr clrSpc="rgb" dir="cw">
                                      <p:cBhvr override="childStyle">
                                        <p:cTn id="18" dur="300" fill="hold"/>
                                        <p:tgtEl>
                                          <p:spTgt spid="6"/>
                                        </p:tgtEl>
                                        <p:attrNameLst>
                                          <p:attrName>style.color</p:attrName>
                                        </p:attrNameLst>
                                      </p:cBhvr>
                                      <p:to>
                                        <a:srgbClr val="262626"/>
                                      </p:to>
                                    </p:animClr>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3" presetClass="emph" presetSubtype="2" fill="hold" grpId="0" nodeType="withEffect">
                                  <p:stCondLst>
                                    <p:cond delay="0"/>
                                  </p:stCondLst>
                                  <p:childTnLst>
                                    <p:animClr clrSpc="rgb" dir="cw">
                                      <p:cBhvr override="childStyle">
                                        <p:cTn id="24" dur="300" fill="hold"/>
                                        <p:tgtEl>
                                          <p:spTgt spid="8"/>
                                        </p:tgtEl>
                                        <p:attrNameLst>
                                          <p:attrName>style.color</p:attrName>
                                        </p:attrNameLst>
                                      </p:cBhvr>
                                      <p:to>
                                        <a:srgbClr val="FFFFFF"/>
                                      </p:to>
                                    </p:animClr>
                                  </p:childTnLst>
                                </p:cTn>
                              </p:par>
                              <p:par>
                                <p:cTn id="25" presetID="3" presetClass="emph" presetSubtype="2" fill="hold" grpId="1" nodeType="withEffect">
                                  <p:stCondLst>
                                    <p:cond delay="0"/>
                                  </p:stCondLst>
                                  <p:childTnLst>
                                    <p:animClr clrSpc="rgb" dir="cw">
                                      <p:cBhvr override="childStyle">
                                        <p:cTn id="26" dur="300" fill="hold"/>
                                        <p:tgtEl>
                                          <p:spTgt spid="7"/>
                                        </p:tgtEl>
                                        <p:attrNameLst>
                                          <p:attrName>style.color</p:attrName>
                                        </p:attrNameLst>
                                      </p:cBhvr>
                                      <p:to>
                                        <a:srgbClr val="262626"/>
                                      </p:to>
                                    </p:animClr>
                                  </p:childTnLst>
                                </p:cTn>
                              </p:par>
                              <p:par>
                                <p:cTn id="27" presetID="1" presetClass="exit" presetSubtype="0" fill="hold" nodeType="withEffect">
                                  <p:stCondLst>
                                    <p:cond delay="0"/>
                                  </p:stCondLst>
                                  <p:childTnLst>
                                    <p:set>
                                      <p:cBhvr>
                                        <p:cTn id="28"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7" grpId="1"/>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Market Validation</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843756"/>
            <a:ext cx="635000" cy="368300"/>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6" name="TextBox 5"/>
          <p:cNvSpPr txBox="1"/>
          <p:nvPr/>
        </p:nvSpPr>
        <p:spPr>
          <a:xfrm>
            <a:off x="1219200" y="2678471"/>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5,29,000</a:t>
            </a:r>
            <a:endParaRPr lang="en-US" sz="4000" b="1" dirty="0">
              <a:solidFill>
                <a:srgbClr val="72D96D"/>
              </a:solidFill>
              <a:latin typeface="Roboto Condensed Light" panose="02000000000000000000" pitchFamily="2" charset="0"/>
              <a:ea typeface="Roboto Condensed Light" panose="02000000000000000000" pitchFamily="2" charset="0"/>
            </a:endParaRPr>
          </a:p>
        </p:txBody>
      </p:sp>
      <p:sp>
        <p:nvSpPr>
          <p:cNvPr id="7" name="TextBox 6"/>
          <p:cNvSpPr txBox="1"/>
          <p:nvPr/>
        </p:nvSpPr>
        <p:spPr>
          <a:xfrm>
            <a:off x="905015" y="3204589"/>
            <a:ext cx="4403706" cy="369332"/>
          </a:xfrm>
          <a:prstGeom prst="rect">
            <a:avLst/>
          </a:prstGeom>
          <a:noFill/>
        </p:spPr>
        <p:txBody>
          <a:bodyPr wrap="non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Confirmed </a:t>
            </a:r>
            <a:r>
              <a:rPr lang="en-US" dirty="0">
                <a:solidFill>
                  <a:schemeClr val="bg1"/>
                </a:solidFill>
                <a:latin typeface="Roboto Condensed Light" panose="02000000000000000000" pitchFamily="2" charset="0"/>
                <a:ea typeface="Roboto Condensed Light" panose="02000000000000000000" pitchFamily="2" charset="0"/>
              </a:rPr>
              <a:t>c</a:t>
            </a:r>
            <a:r>
              <a:rPr lang="en-US" dirty="0" smtClean="0">
                <a:solidFill>
                  <a:schemeClr val="bg1"/>
                </a:solidFill>
                <a:latin typeface="Roboto Condensed Light" panose="02000000000000000000" pitchFamily="2" charset="0"/>
                <a:ea typeface="Roboto Condensed Light" panose="02000000000000000000" pitchFamily="2" charset="0"/>
              </a:rPr>
              <a:t>ases in India as of 28</a:t>
            </a:r>
            <a:r>
              <a:rPr lang="en-US" baseline="30000" dirty="0" smtClean="0">
                <a:solidFill>
                  <a:schemeClr val="bg1"/>
                </a:solidFill>
                <a:latin typeface="Roboto Condensed Light" panose="02000000000000000000" pitchFamily="2" charset="0"/>
                <a:ea typeface="Roboto Condensed Light" panose="02000000000000000000" pitchFamily="2" charset="0"/>
              </a:rPr>
              <a:t>th</a:t>
            </a:r>
            <a:r>
              <a:rPr lang="en-US" dirty="0" smtClean="0">
                <a:solidFill>
                  <a:schemeClr val="bg1"/>
                </a:solidFill>
                <a:latin typeface="Roboto Condensed Light" panose="02000000000000000000" pitchFamily="2" charset="0"/>
                <a:ea typeface="Roboto Condensed Light" panose="02000000000000000000" pitchFamily="2" charset="0"/>
              </a:rPr>
              <a:t> June,2020</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2180827" y="2216806"/>
            <a:ext cx="1564852" cy="461665"/>
          </a:xfrm>
          <a:prstGeom prst="rect">
            <a:avLst/>
          </a:prstGeom>
          <a:noFill/>
        </p:spPr>
        <p:txBody>
          <a:bodyPr wrap="none" rtlCol="0">
            <a:spAutoFit/>
          </a:bodyPr>
          <a:lstStyle/>
          <a:p>
            <a:r>
              <a:rPr lang="en-US" sz="2400" b="1" dirty="0" smtClean="0">
                <a:solidFill>
                  <a:schemeClr val="bg1"/>
                </a:solidFill>
                <a:latin typeface="Roboto Condensed Light" panose="02000000000000000000" pitchFamily="2" charset="0"/>
                <a:ea typeface="Roboto Condensed Light" panose="02000000000000000000" pitchFamily="2" charset="0"/>
              </a:rPr>
              <a:t>google.com</a:t>
            </a:r>
            <a:endParaRPr lang="en-US" sz="2400" b="1" dirty="0">
              <a:solidFill>
                <a:schemeClr val="bg1"/>
              </a:solidFill>
              <a:latin typeface="Roboto Condensed Light" panose="02000000000000000000" pitchFamily="2" charset="0"/>
              <a:ea typeface="Roboto Condensed Light" panose="02000000000000000000" pitchFamily="2" charset="0"/>
            </a:endParaRPr>
          </a:p>
        </p:txBody>
      </p:sp>
      <p:sp>
        <p:nvSpPr>
          <p:cNvPr id="9" name="TextBox 8"/>
          <p:cNvSpPr txBox="1"/>
          <p:nvPr/>
        </p:nvSpPr>
        <p:spPr>
          <a:xfrm>
            <a:off x="1222244" y="4031837"/>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3,10,000</a:t>
            </a:r>
            <a:endParaRPr lang="en-US" sz="4000" b="1" dirty="0">
              <a:solidFill>
                <a:srgbClr val="72D96D"/>
              </a:solidFill>
              <a:latin typeface="Roboto Condensed Light" panose="02000000000000000000" pitchFamily="2" charset="0"/>
              <a:ea typeface="Roboto Condensed Light" panose="02000000000000000000" pitchFamily="2" charset="0"/>
            </a:endParaRPr>
          </a:p>
        </p:txBody>
      </p:sp>
      <p:sp>
        <p:nvSpPr>
          <p:cNvPr id="10" name="TextBox 9"/>
          <p:cNvSpPr txBox="1"/>
          <p:nvPr/>
        </p:nvSpPr>
        <p:spPr>
          <a:xfrm>
            <a:off x="911106" y="4557955"/>
            <a:ext cx="4397615" cy="369332"/>
          </a:xfrm>
          <a:prstGeom prst="rect">
            <a:avLst/>
          </a:prstGeom>
          <a:noFill/>
        </p:spPr>
        <p:txBody>
          <a:bodyPr wrap="non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Recovered </a:t>
            </a:r>
            <a:r>
              <a:rPr lang="en-US" dirty="0">
                <a:solidFill>
                  <a:schemeClr val="bg1"/>
                </a:solidFill>
                <a:latin typeface="Roboto Condensed Light" panose="02000000000000000000" pitchFamily="2" charset="0"/>
                <a:ea typeface="Roboto Condensed Light" panose="02000000000000000000" pitchFamily="2" charset="0"/>
              </a:rPr>
              <a:t>c</a:t>
            </a:r>
            <a:r>
              <a:rPr lang="en-US" dirty="0" smtClean="0">
                <a:solidFill>
                  <a:schemeClr val="bg1"/>
                </a:solidFill>
                <a:latin typeface="Roboto Condensed Light" panose="02000000000000000000" pitchFamily="2" charset="0"/>
                <a:ea typeface="Roboto Condensed Light" panose="02000000000000000000" pitchFamily="2" charset="0"/>
              </a:rPr>
              <a:t>ases in India as of 28</a:t>
            </a:r>
            <a:r>
              <a:rPr lang="en-US" baseline="30000" dirty="0" smtClean="0">
                <a:solidFill>
                  <a:schemeClr val="bg1"/>
                </a:solidFill>
                <a:latin typeface="Roboto Condensed Light" panose="02000000000000000000" pitchFamily="2" charset="0"/>
                <a:ea typeface="Roboto Condensed Light" panose="02000000000000000000" pitchFamily="2" charset="0"/>
              </a:rPr>
              <a:t>th</a:t>
            </a:r>
            <a:r>
              <a:rPr lang="en-US" dirty="0" smtClean="0">
                <a:solidFill>
                  <a:schemeClr val="bg1"/>
                </a:solidFill>
                <a:latin typeface="Roboto Condensed Light" panose="02000000000000000000" pitchFamily="2" charset="0"/>
                <a:ea typeface="Roboto Condensed Light" panose="02000000000000000000" pitchFamily="2" charset="0"/>
              </a:rPr>
              <a:t> June,2020</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1" name="TextBox 10"/>
          <p:cNvSpPr txBox="1"/>
          <p:nvPr/>
        </p:nvSpPr>
        <p:spPr>
          <a:xfrm>
            <a:off x="1219200" y="5378890"/>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16,095</a:t>
            </a:r>
            <a:endParaRPr lang="en-US" sz="4000" b="1" dirty="0">
              <a:solidFill>
                <a:srgbClr val="72D96D"/>
              </a:solidFill>
              <a:latin typeface="Roboto Condensed Light" panose="02000000000000000000" pitchFamily="2" charset="0"/>
              <a:ea typeface="Roboto Condensed Light" panose="02000000000000000000" pitchFamily="2" charset="0"/>
            </a:endParaRPr>
          </a:p>
        </p:txBody>
      </p:sp>
      <p:sp>
        <p:nvSpPr>
          <p:cNvPr id="12" name="TextBox 11"/>
          <p:cNvSpPr txBox="1"/>
          <p:nvPr/>
        </p:nvSpPr>
        <p:spPr>
          <a:xfrm>
            <a:off x="1415540" y="5905008"/>
            <a:ext cx="3382656" cy="369332"/>
          </a:xfrm>
          <a:prstGeom prst="rect">
            <a:avLst/>
          </a:prstGeom>
          <a:noFill/>
        </p:spPr>
        <p:txBody>
          <a:bodyPr wrap="non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Deaths in India as of 28</a:t>
            </a:r>
            <a:r>
              <a:rPr lang="en-US" baseline="30000" dirty="0" smtClean="0">
                <a:solidFill>
                  <a:schemeClr val="bg1"/>
                </a:solidFill>
                <a:latin typeface="Roboto Condensed Light" panose="02000000000000000000" pitchFamily="2" charset="0"/>
                <a:ea typeface="Roboto Condensed Light" panose="02000000000000000000" pitchFamily="2" charset="0"/>
              </a:rPr>
              <a:t>th</a:t>
            </a:r>
            <a:r>
              <a:rPr lang="en-US" dirty="0" smtClean="0">
                <a:solidFill>
                  <a:schemeClr val="bg1"/>
                </a:solidFill>
                <a:latin typeface="Roboto Condensed Light" panose="02000000000000000000" pitchFamily="2" charset="0"/>
                <a:ea typeface="Roboto Condensed Light" panose="02000000000000000000" pitchFamily="2" charset="0"/>
              </a:rPr>
              <a:t> June,2020</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3" name="TextBox 12"/>
          <p:cNvSpPr txBox="1"/>
          <p:nvPr/>
        </p:nvSpPr>
        <p:spPr>
          <a:xfrm>
            <a:off x="7632700" y="2676596"/>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93%</a:t>
            </a:r>
            <a:endParaRPr lang="en-US" sz="4000" b="1" dirty="0">
              <a:solidFill>
                <a:srgbClr val="72D96D"/>
              </a:solidFill>
              <a:latin typeface="Roboto Condensed Light" panose="02000000000000000000" pitchFamily="2" charset="0"/>
              <a:ea typeface="Roboto Condensed Light" panose="02000000000000000000" pitchFamily="2" charset="0"/>
            </a:endParaRPr>
          </a:p>
        </p:txBody>
      </p:sp>
      <p:sp>
        <p:nvSpPr>
          <p:cNvPr id="14" name="TextBox 13"/>
          <p:cNvSpPr txBox="1"/>
          <p:nvPr/>
        </p:nvSpPr>
        <p:spPr>
          <a:xfrm>
            <a:off x="7939653" y="3202714"/>
            <a:ext cx="3161442" cy="369332"/>
          </a:xfrm>
          <a:prstGeom prst="rect">
            <a:avLst/>
          </a:prstGeom>
          <a:noFill/>
        </p:spPr>
        <p:txBody>
          <a:bodyPr wrap="non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Kill rate of UC-C Germicidal Lamp</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5" name="TextBox 14"/>
          <p:cNvSpPr txBox="1"/>
          <p:nvPr/>
        </p:nvSpPr>
        <p:spPr>
          <a:xfrm>
            <a:off x="8954609" y="2216805"/>
            <a:ext cx="886781" cy="461665"/>
          </a:xfrm>
          <a:prstGeom prst="rect">
            <a:avLst/>
          </a:prstGeom>
          <a:noFill/>
        </p:spPr>
        <p:txBody>
          <a:bodyPr wrap="none" rtlCol="0">
            <a:spAutoFit/>
          </a:bodyPr>
          <a:lstStyle/>
          <a:p>
            <a:pPr algn="ctr"/>
            <a:r>
              <a:rPr lang="en-US" sz="2400" b="1" dirty="0" smtClean="0">
                <a:solidFill>
                  <a:schemeClr val="bg1"/>
                </a:solidFill>
                <a:latin typeface="Roboto Condensed Light" panose="02000000000000000000" pitchFamily="2" charset="0"/>
                <a:ea typeface="Roboto Condensed Light" panose="02000000000000000000" pitchFamily="2" charset="0"/>
              </a:rPr>
              <a:t>rti.org</a:t>
            </a:r>
            <a:endParaRPr lang="en-US" sz="2400" b="1" dirty="0">
              <a:solidFill>
                <a:schemeClr val="bg1"/>
              </a:solidFill>
              <a:latin typeface="Roboto Condensed Light" panose="02000000000000000000" pitchFamily="2" charset="0"/>
              <a:ea typeface="Roboto Condensed Light" panose="02000000000000000000" pitchFamily="2" charset="0"/>
            </a:endParaRPr>
          </a:p>
        </p:txBody>
      </p:sp>
      <p:sp>
        <p:nvSpPr>
          <p:cNvPr id="20" name="TextBox 19"/>
          <p:cNvSpPr txBox="1"/>
          <p:nvPr/>
        </p:nvSpPr>
        <p:spPr>
          <a:xfrm>
            <a:off x="7772400" y="5040664"/>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95%</a:t>
            </a:r>
            <a:endParaRPr lang="en-US" sz="4000" b="1" dirty="0">
              <a:solidFill>
                <a:srgbClr val="72D96D"/>
              </a:solidFill>
              <a:latin typeface="Roboto Condensed Light" panose="02000000000000000000" pitchFamily="2" charset="0"/>
              <a:ea typeface="Roboto Condensed Light" panose="02000000000000000000" pitchFamily="2" charset="0"/>
            </a:endParaRPr>
          </a:p>
        </p:txBody>
      </p:sp>
      <p:sp>
        <p:nvSpPr>
          <p:cNvPr id="21" name="TextBox 20"/>
          <p:cNvSpPr txBox="1"/>
          <p:nvPr/>
        </p:nvSpPr>
        <p:spPr>
          <a:xfrm>
            <a:off x="7943850" y="5539510"/>
            <a:ext cx="2959100" cy="923330"/>
          </a:xfrm>
          <a:prstGeom prst="rect">
            <a:avLst/>
          </a:prstGeom>
          <a:noFill/>
        </p:spPr>
        <p:txBody>
          <a:bodyPr wrap="square" rtlCol="0">
            <a:spAutoFit/>
          </a:bodyPr>
          <a:lstStyle/>
          <a:p>
            <a:pPr algn="ctr"/>
            <a:r>
              <a:rPr lang="en-US" dirty="0" smtClean="0">
                <a:solidFill>
                  <a:schemeClr val="bg1"/>
                </a:solidFill>
                <a:latin typeface="Roboto Condensed Light" panose="02000000000000000000" pitchFamily="2" charset="0"/>
                <a:ea typeface="Roboto Condensed Light" panose="02000000000000000000" pitchFamily="2" charset="0"/>
              </a:rPr>
              <a:t>Chances of Asthma to people in contact with liquid disinfectants</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22" name="TextBox 21"/>
          <p:cNvSpPr txBox="1"/>
          <p:nvPr/>
        </p:nvSpPr>
        <p:spPr>
          <a:xfrm>
            <a:off x="8479563" y="4580873"/>
            <a:ext cx="2116284" cy="461665"/>
          </a:xfrm>
          <a:prstGeom prst="rect">
            <a:avLst/>
          </a:prstGeom>
          <a:noFill/>
        </p:spPr>
        <p:txBody>
          <a:bodyPr wrap="none" rtlCol="0">
            <a:spAutoFit/>
          </a:bodyPr>
          <a:lstStyle/>
          <a:p>
            <a:pPr algn="ctr"/>
            <a:r>
              <a:rPr lang="en-US" sz="2400" b="1" dirty="0">
                <a:solidFill>
                  <a:schemeClr val="bg1"/>
                </a:solidFill>
                <a:latin typeface="Roboto Condensed Light" panose="02000000000000000000" pitchFamily="2" charset="0"/>
                <a:ea typeface="Roboto Condensed Light" panose="02000000000000000000" pitchFamily="2" charset="0"/>
              </a:rPr>
              <a:t>n</a:t>
            </a:r>
            <a:r>
              <a:rPr lang="en-US" sz="2400" b="1" dirty="0" smtClean="0">
                <a:solidFill>
                  <a:schemeClr val="bg1"/>
                </a:solidFill>
                <a:latin typeface="Roboto Condensed Light" panose="02000000000000000000" pitchFamily="2" charset="0"/>
                <a:ea typeface="Roboto Condensed Light" panose="02000000000000000000" pitchFamily="2" charset="0"/>
              </a:rPr>
              <a:t>cbi.nlm.nih.gov</a:t>
            </a:r>
            <a:endParaRPr lang="en-US" sz="2400" b="1" dirty="0">
              <a:solidFill>
                <a:schemeClr val="bg1"/>
              </a:solidFill>
              <a:latin typeface="Roboto Condensed Light" panose="02000000000000000000" pitchFamily="2" charset="0"/>
              <a:ea typeface="Roboto Condensed Light" panose="02000000000000000000" pitchFamily="2" charset="0"/>
            </a:endParaRPr>
          </a:p>
        </p:txBody>
      </p:sp>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Tree>
    <p:extLst>
      <p:ext uri="{BB962C8B-B14F-4D97-AF65-F5344CB8AC3E}">
        <p14:creationId xmlns:p14="http://schemas.microsoft.com/office/powerpoint/2010/main" val="31292353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Market Size</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843756"/>
            <a:ext cx="635000" cy="368300"/>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6" name="TextBox 5"/>
          <p:cNvSpPr txBox="1"/>
          <p:nvPr/>
        </p:nvSpPr>
        <p:spPr>
          <a:xfrm>
            <a:off x="990600" y="2780141"/>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840,130</a:t>
            </a:r>
          </a:p>
        </p:txBody>
      </p:sp>
      <p:sp>
        <p:nvSpPr>
          <p:cNvPr id="7" name="TextBox 6"/>
          <p:cNvSpPr txBox="1"/>
          <p:nvPr/>
        </p:nvSpPr>
        <p:spPr>
          <a:xfrm>
            <a:off x="1208609" y="3553069"/>
            <a:ext cx="3145413" cy="646331"/>
          </a:xfrm>
          <a:prstGeom prst="rect">
            <a:avLst/>
          </a:prstGeom>
          <a:noFill/>
        </p:spPr>
        <p:txBody>
          <a:bodyPr wrap="non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Total Market in India</a:t>
            </a:r>
          </a:p>
          <a:p>
            <a:pPr algn="ctr"/>
            <a:r>
              <a:rPr lang="en-US" dirty="0" smtClean="0">
                <a:solidFill>
                  <a:schemeClr val="bg1"/>
                </a:solidFill>
                <a:latin typeface="Roboto Condensed Light" panose="02000000000000000000" pitchFamily="2" charset="0"/>
                <a:ea typeface="Roboto Condensed Light" panose="02000000000000000000" pitchFamily="2" charset="0"/>
              </a:rPr>
              <a:t>Total number of doctors in India*</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3" name="TextBox 2"/>
          <p:cNvSpPr txBox="1"/>
          <p:nvPr/>
        </p:nvSpPr>
        <p:spPr>
          <a:xfrm>
            <a:off x="647700" y="5715000"/>
            <a:ext cx="5824030" cy="600164"/>
          </a:xfrm>
          <a:prstGeom prst="rect">
            <a:avLst/>
          </a:prstGeom>
          <a:noFill/>
        </p:spPr>
        <p:txBody>
          <a:bodyPr wrap="none" rtlCol="0">
            <a:spAutoFit/>
          </a:bodyPr>
          <a:lstStyle/>
          <a:p>
            <a:r>
              <a:rPr lang="en-US" sz="1100" dirty="0" smtClean="0">
                <a:solidFill>
                  <a:schemeClr val="tx1">
                    <a:lumMod val="50000"/>
                    <a:lumOff val="50000"/>
                  </a:schemeClr>
                </a:solidFill>
                <a:latin typeface="Roboto Condensed Light" panose="02000000000000000000" pitchFamily="2" charset="0"/>
                <a:ea typeface="Roboto Condensed Light" panose="02000000000000000000" pitchFamily="2" charset="0"/>
              </a:rPr>
              <a:t>* </a:t>
            </a:r>
            <a:r>
              <a:rPr lang="en-US" sz="1100" dirty="0">
                <a:solidFill>
                  <a:schemeClr val="tx1">
                    <a:lumMod val="50000"/>
                    <a:lumOff val="50000"/>
                  </a:schemeClr>
                </a:solidFill>
                <a:latin typeface="Roboto Condensed Light" panose="02000000000000000000" pitchFamily="2" charset="0"/>
                <a:ea typeface="Roboto Condensed Light" panose="02000000000000000000" pitchFamily="2" charset="0"/>
              </a:rPr>
              <a:t>Source: www.ncbi.nlm.nih.gov</a:t>
            </a:r>
            <a:endParaRPr lang="en-US" sz="1100" dirty="0" smtClean="0">
              <a:solidFill>
                <a:schemeClr val="tx1">
                  <a:lumMod val="50000"/>
                  <a:lumOff val="50000"/>
                </a:schemeClr>
              </a:solidFill>
              <a:latin typeface="Roboto Condensed Light" panose="02000000000000000000" pitchFamily="2" charset="0"/>
              <a:ea typeface="Roboto Condensed Light" panose="02000000000000000000" pitchFamily="2" charset="0"/>
            </a:endParaRPr>
          </a:p>
          <a:p>
            <a:r>
              <a:rPr lang="en-US" sz="1100" dirty="0" smtClean="0">
                <a:solidFill>
                  <a:schemeClr val="tx1">
                    <a:lumMod val="50000"/>
                    <a:lumOff val="50000"/>
                  </a:schemeClr>
                </a:solidFill>
                <a:latin typeface="Roboto Condensed Light" panose="02000000000000000000" pitchFamily="2" charset="0"/>
                <a:ea typeface="Roboto Condensed Light" panose="02000000000000000000" pitchFamily="2" charset="0"/>
              </a:rPr>
              <a:t>** </a:t>
            </a:r>
            <a:r>
              <a:rPr lang="en-US" sz="1100" dirty="0">
                <a:solidFill>
                  <a:schemeClr val="tx1">
                    <a:lumMod val="50000"/>
                    <a:lumOff val="50000"/>
                  </a:schemeClr>
                </a:solidFill>
                <a:latin typeface="Roboto Condensed Light" panose="02000000000000000000" pitchFamily="2" charset="0"/>
                <a:ea typeface="Roboto Condensed Light" panose="02000000000000000000" pitchFamily="2" charset="0"/>
              </a:rPr>
              <a:t>Source: </a:t>
            </a:r>
            <a:r>
              <a:rPr lang="en-US" sz="1100" dirty="0" smtClean="0">
                <a:solidFill>
                  <a:schemeClr val="tx1">
                    <a:lumMod val="50000"/>
                    <a:lumOff val="50000"/>
                  </a:schemeClr>
                </a:solidFill>
                <a:latin typeface="Roboto Condensed Light" panose="02000000000000000000" pitchFamily="2" charset="0"/>
                <a:ea typeface="Roboto Condensed Light" panose="02000000000000000000" pitchFamily="2" charset="0"/>
              </a:rPr>
              <a:t>shodhganga.inflibnet.ac.in (Total Clinics : 15,403, assuming each hospital is owned by a trio)</a:t>
            </a:r>
          </a:p>
          <a:p>
            <a:r>
              <a:rPr lang="en-US" sz="1100" baseline="30000" dirty="0" smtClean="0">
                <a:solidFill>
                  <a:schemeClr val="tx1">
                    <a:lumMod val="50000"/>
                    <a:lumOff val="50000"/>
                  </a:schemeClr>
                </a:solidFill>
                <a:latin typeface="Roboto Condensed Light" panose="02000000000000000000" pitchFamily="2" charset="0"/>
                <a:ea typeface="Roboto Condensed Light" panose="02000000000000000000" pitchFamily="2" charset="0"/>
              </a:rPr>
              <a:t># </a:t>
            </a:r>
            <a:r>
              <a:rPr lang="en-US" sz="1100" dirty="0" smtClean="0">
                <a:solidFill>
                  <a:schemeClr val="tx1">
                    <a:lumMod val="50000"/>
                    <a:lumOff val="50000"/>
                  </a:schemeClr>
                </a:solidFill>
                <a:latin typeface="Roboto Condensed Light" panose="02000000000000000000" pitchFamily="2" charset="0"/>
                <a:ea typeface="Roboto Condensed Light" panose="02000000000000000000" pitchFamily="2" charset="0"/>
              </a:rPr>
              <a:t>With initial produce of 30 units per months and 20% growth rate per month</a:t>
            </a:r>
          </a:p>
        </p:txBody>
      </p:sp>
      <p:sp>
        <p:nvSpPr>
          <p:cNvPr id="19" name="TextBox 18"/>
          <p:cNvSpPr txBox="1"/>
          <p:nvPr/>
        </p:nvSpPr>
        <p:spPr>
          <a:xfrm>
            <a:off x="4362616" y="2780141"/>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46,209</a:t>
            </a:r>
          </a:p>
        </p:txBody>
      </p:sp>
      <p:sp>
        <p:nvSpPr>
          <p:cNvPr id="23" name="TextBox 22"/>
          <p:cNvSpPr txBox="1"/>
          <p:nvPr/>
        </p:nvSpPr>
        <p:spPr>
          <a:xfrm>
            <a:off x="4403483" y="3553069"/>
            <a:ext cx="3499676" cy="646331"/>
          </a:xfrm>
          <a:prstGeom prst="rect">
            <a:avLst/>
          </a:prstGeom>
          <a:noFill/>
        </p:spPr>
        <p:txBody>
          <a:bodyPr wrap="non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Eligible Market</a:t>
            </a:r>
          </a:p>
          <a:p>
            <a:pPr algn="ctr"/>
            <a:r>
              <a:rPr lang="en-US" dirty="0" smtClean="0">
                <a:solidFill>
                  <a:schemeClr val="bg1"/>
                </a:solidFill>
                <a:latin typeface="Roboto Condensed Light" panose="02000000000000000000" pitchFamily="2" charset="0"/>
                <a:ea typeface="Roboto Condensed Light" panose="02000000000000000000" pitchFamily="2" charset="0"/>
              </a:rPr>
              <a:t>Doctors who own hospitals in India**</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25" name="TextBox 24"/>
          <p:cNvSpPr txBox="1"/>
          <p:nvPr/>
        </p:nvSpPr>
        <p:spPr>
          <a:xfrm>
            <a:off x="7828416" y="2780141"/>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267</a:t>
            </a:r>
          </a:p>
        </p:txBody>
      </p:sp>
      <p:sp>
        <p:nvSpPr>
          <p:cNvPr id="26" name="TextBox 25"/>
          <p:cNvSpPr txBox="1"/>
          <p:nvPr/>
        </p:nvSpPr>
        <p:spPr>
          <a:xfrm>
            <a:off x="8106900" y="3569017"/>
            <a:ext cx="3024432" cy="646331"/>
          </a:xfrm>
          <a:prstGeom prst="rect">
            <a:avLst/>
          </a:prstGeom>
          <a:noFill/>
        </p:spPr>
        <p:txBody>
          <a:bodyPr wrap="squar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Addressable Market</a:t>
            </a:r>
          </a:p>
          <a:p>
            <a:pPr algn="ctr"/>
            <a:r>
              <a:rPr lang="en-US" dirty="0" smtClean="0">
                <a:solidFill>
                  <a:schemeClr val="bg1"/>
                </a:solidFill>
                <a:latin typeface="Roboto Condensed Light" panose="02000000000000000000" pitchFamily="2" charset="0"/>
                <a:ea typeface="Roboto Condensed Light" panose="02000000000000000000" pitchFamily="2" charset="0"/>
              </a:rPr>
              <a:t>No. of doctors reachable</a:t>
            </a:r>
            <a:r>
              <a:rPr lang="en-US" baseline="30000" dirty="0" smtClean="0">
                <a:solidFill>
                  <a:schemeClr val="bg1"/>
                </a:solidFill>
                <a:latin typeface="Roboto Condensed Light" panose="02000000000000000000" pitchFamily="2" charset="0"/>
                <a:ea typeface="Roboto Condensed Light" panose="02000000000000000000" pitchFamily="2" charset="0"/>
              </a:rPr>
              <a:t>#</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28" name="TextBox 27"/>
          <p:cNvSpPr txBox="1"/>
          <p:nvPr/>
        </p:nvSpPr>
        <p:spPr>
          <a:xfrm>
            <a:off x="4419902" y="4225437"/>
            <a:ext cx="3581400" cy="400110"/>
          </a:xfrm>
          <a:prstGeom prst="rect">
            <a:avLst/>
          </a:prstGeom>
          <a:noFill/>
        </p:spPr>
        <p:txBody>
          <a:bodyPr wrap="square" rtlCol="0">
            <a:spAutoFit/>
          </a:bodyPr>
          <a:lstStyle/>
          <a:p>
            <a:pPr algn="ctr"/>
            <a:r>
              <a:rPr lang="en-US" sz="2000" dirty="0" smtClean="0">
                <a:solidFill>
                  <a:srgbClr val="72D96D"/>
                </a:solidFill>
                <a:latin typeface="Roboto Condensed Light" panose="02000000000000000000" pitchFamily="2" charset="0"/>
                <a:ea typeface="Roboto Condensed Light" panose="02000000000000000000" pitchFamily="2" charset="0"/>
              </a:rPr>
              <a:t>5.5%</a:t>
            </a:r>
          </a:p>
        </p:txBody>
      </p:sp>
      <p:sp>
        <p:nvSpPr>
          <p:cNvPr id="29" name="TextBox 28"/>
          <p:cNvSpPr txBox="1"/>
          <p:nvPr/>
        </p:nvSpPr>
        <p:spPr>
          <a:xfrm>
            <a:off x="1099554" y="4225437"/>
            <a:ext cx="3581400" cy="400110"/>
          </a:xfrm>
          <a:prstGeom prst="rect">
            <a:avLst/>
          </a:prstGeom>
          <a:noFill/>
        </p:spPr>
        <p:txBody>
          <a:bodyPr wrap="square" rtlCol="0">
            <a:spAutoFit/>
          </a:bodyPr>
          <a:lstStyle/>
          <a:p>
            <a:pPr algn="ctr"/>
            <a:r>
              <a:rPr lang="en-US" sz="2000" dirty="0" smtClean="0">
                <a:solidFill>
                  <a:srgbClr val="72D96D"/>
                </a:solidFill>
                <a:latin typeface="Roboto Condensed Light" panose="02000000000000000000" pitchFamily="2" charset="0"/>
                <a:ea typeface="Roboto Condensed Light" panose="02000000000000000000" pitchFamily="2" charset="0"/>
              </a:rPr>
              <a:t>100%</a:t>
            </a:r>
          </a:p>
        </p:txBody>
      </p:sp>
      <p:sp>
        <p:nvSpPr>
          <p:cNvPr id="30" name="TextBox 29"/>
          <p:cNvSpPr txBox="1"/>
          <p:nvPr/>
        </p:nvSpPr>
        <p:spPr>
          <a:xfrm>
            <a:off x="7828416" y="4199400"/>
            <a:ext cx="3581400" cy="400110"/>
          </a:xfrm>
          <a:prstGeom prst="rect">
            <a:avLst/>
          </a:prstGeom>
          <a:noFill/>
        </p:spPr>
        <p:txBody>
          <a:bodyPr wrap="square" rtlCol="0">
            <a:spAutoFit/>
          </a:bodyPr>
          <a:lstStyle/>
          <a:p>
            <a:pPr algn="ctr"/>
            <a:r>
              <a:rPr lang="en-US" sz="2000" dirty="0" smtClean="0">
                <a:solidFill>
                  <a:srgbClr val="72D96D"/>
                </a:solidFill>
                <a:latin typeface="Roboto Condensed Light" panose="02000000000000000000" pitchFamily="2" charset="0"/>
                <a:ea typeface="Roboto Condensed Light" panose="02000000000000000000" pitchFamily="2" charset="0"/>
              </a:rPr>
              <a:t>0.0317%</a:t>
            </a:r>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Tree>
    <p:extLst>
      <p:ext uri="{BB962C8B-B14F-4D97-AF65-F5344CB8AC3E}">
        <p14:creationId xmlns:p14="http://schemas.microsoft.com/office/powerpoint/2010/main" val="3653984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66900" y="290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Product</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3383756"/>
            <a:ext cx="635000" cy="368300"/>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Tree>
    <p:extLst>
      <p:ext uri="{BB962C8B-B14F-4D97-AF65-F5344CB8AC3E}">
        <p14:creationId xmlns:p14="http://schemas.microsoft.com/office/powerpoint/2010/main" val="32450524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4" cstate="print">
            <a:extLst>
              <a:ext uri="{28A0092B-C50C-407E-A947-70E740481C1C}">
                <a14:useLocalDpi xmlns:a14="http://schemas.microsoft.com/office/drawing/2010/main" val="0"/>
              </a:ext>
            </a:extLst>
          </a:blip>
          <a:srcRect l="40870" r="23017"/>
          <a:stretch/>
        </p:blipFill>
        <p:spPr>
          <a:xfrm>
            <a:off x="6413500" y="-702950"/>
            <a:ext cx="5267188" cy="8204024"/>
          </a:xfrm>
          <a:prstGeom prst="rect">
            <a:avLst/>
          </a:prstGeom>
        </p:spPr>
      </p:pic>
      <p:pic>
        <p:nvPicPr>
          <p:cNvPr id="5" name="Pictur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pic>
        <p:nvPicPr>
          <p:cNvPr id="3" name="Complet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46100" y="292099"/>
            <a:ext cx="4521200" cy="6329095"/>
          </a:xfrm>
          <a:prstGeom prst="rect">
            <a:avLst/>
          </a:prstGeom>
        </p:spPr>
      </p:pic>
    </p:spTree>
    <p:extLst>
      <p:ext uri="{BB962C8B-B14F-4D97-AF65-F5344CB8AC3E}">
        <p14:creationId xmlns:p14="http://schemas.microsoft.com/office/powerpoint/2010/main" val="3547013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3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Business Model</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5" name="Rectangle 4"/>
          <p:cNvSpPr/>
          <p:nvPr/>
        </p:nvSpPr>
        <p:spPr>
          <a:xfrm>
            <a:off x="990600" y="843756"/>
            <a:ext cx="635000" cy="1013697"/>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6" name="TextBox 5"/>
          <p:cNvSpPr txBox="1"/>
          <p:nvPr/>
        </p:nvSpPr>
        <p:spPr>
          <a:xfrm>
            <a:off x="990599" y="3267396"/>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 2.67 M</a:t>
            </a:r>
          </a:p>
        </p:txBody>
      </p:sp>
      <p:sp>
        <p:nvSpPr>
          <p:cNvPr id="7" name="TextBox 6"/>
          <p:cNvSpPr txBox="1"/>
          <p:nvPr/>
        </p:nvSpPr>
        <p:spPr>
          <a:xfrm>
            <a:off x="1569284" y="4223537"/>
            <a:ext cx="2424062" cy="646331"/>
          </a:xfrm>
          <a:prstGeom prst="rect">
            <a:avLst/>
          </a:prstGeom>
          <a:noFill/>
        </p:spPr>
        <p:txBody>
          <a:bodyPr wrap="non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Profit from Products sold</a:t>
            </a:r>
          </a:p>
          <a:p>
            <a:pPr algn="ctr"/>
            <a:r>
              <a:rPr lang="en-US" dirty="0" smtClean="0">
                <a:solidFill>
                  <a:schemeClr val="bg1"/>
                </a:solidFill>
                <a:latin typeface="Roboto Condensed Light" panose="02000000000000000000" pitchFamily="2" charset="0"/>
                <a:ea typeface="Roboto Condensed Light" panose="02000000000000000000" pitchFamily="2" charset="0"/>
              </a:rPr>
              <a:t>0.0317% </a:t>
            </a:r>
            <a:r>
              <a:rPr lang="en-US" dirty="0" smtClean="0">
                <a:solidFill>
                  <a:schemeClr val="bg1"/>
                </a:solidFill>
                <a:latin typeface="Roboto Condensed Light" panose="02000000000000000000" pitchFamily="2" charset="0"/>
                <a:ea typeface="Roboto Condensed Light" panose="02000000000000000000" pitchFamily="2" charset="0"/>
              </a:rPr>
              <a:t>of Market Share</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3" name="TextBox 2"/>
          <p:cNvSpPr txBox="1"/>
          <p:nvPr/>
        </p:nvSpPr>
        <p:spPr>
          <a:xfrm>
            <a:off x="618688" y="5981700"/>
            <a:ext cx="4325223" cy="430887"/>
          </a:xfrm>
          <a:prstGeom prst="rect">
            <a:avLst/>
          </a:prstGeom>
          <a:noFill/>
        </p:spPr>
        <p:txBody>
          <a:bodyPr wrap="none" rtlCol="0">
            <a:spAutoFit/>
          </a:bodyPr>
          <a:lstStyle>
            <a:defPPr>
              <a:defRPr lang="en-US"/>
            </a:defPPr>
            <a:lvl1pPr>
              <a:defRPr sz="1100">
                <a:solidFill>
                  <a:schemeClr val="tx1">
                    <a:lumMod val="50000"/>
                    <a:lumOff val="50000"/>
                  </a:schemeClr>
                </a:solidFill>
                <a:latin typeface="Roboto Condensed Light" panose="02000000000000000000" pitchFamily="2" charset="0"/>
                <a:ea typeface="Roboto Condensed Light" panose="02000000000000000000" pitchFamily="2" charset="0"/>
              </a:defRPr>
            </a:lvl1pPr>
          </a:lstStyle>
          <a:p>
            <a:r>
              <a:rPr lang="en-US" dirty="0"/>
              <a:t>* All the data talked about here targets only India</a:t>
            </a:r>
          </a:p>
          <a:p>
            <a:r>
              <a:rPr lang="en-US" dirty="0"/>
              <a:t># With initial produce of 30 units per months and 20% growth rate per month</a:t>
            </a:r>
          </a:p>
        </p:txBody>
      </p:sp>
      <p:sp>
        <p:nvSpPr>
          <p:cNvPr id="19" name="TextBox 18"/>
          <p:cNvSpPr txBox="1"/>
          <p:nvPr/>
        </p:nvSpPr>
        <p:spPr>
          <a:xfrm>
            <a:off x="4293818" y="3267396"/>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 30 K</a:t>
            </a:r>
          </a:p>
        </p:txBody>
      </p:sp>
      <p:sp>
        <p:nvSpPr>
          <p:cNvPr id="23" name="TextBox 22"/>
          <p:cNvSpPr txBox="1"/>
          <p:nvPr/>
        </p:nvSpPr>
        <p:spPr>
          <a:xfrm>
            <a:off x="5017042" y="4239485"/>
            <a:ext cx="2134952" cy="1200329"/>
          </a:xfrm>
          <a:prstGeom prst="rect">
            <a:avLst/>
          </a:prstGeom>
          <a:noFill/>
        </p:spPr>
        <p:txBody>
          <a:bodyPr wrap="squar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33</a:t>
            </a:r>
            <a:r>
              <a:rPr lang="en-US" b="1" dirty="0" smtClean="0">
                <a:solidFill>
                  <a:schemeClr val="bg1"/>
                </a:solidFill>
                <a:latin typeface="Roboto Condensed Light" panose="02000000000000000000" pitchFamily="2" charset="0"/>
                <a:ea typeface="Roboto Condensed Light" panose="02000000000000000000" pitchFamily="2" charset="0"/>
              </a:rPr>
              <a:t>% profit </a:t>
            </a:r>
            <a:r>
              <a:rPr lang="en-US" b="1" dirty="0" smtClean="0">
                <a:solidFill>
                  <a:schemeClr val="bg1"/>
                </a:solidFill>
                <a:latin typeface="Roboto Condensed Light" panose="02000000000000000000" pitchFamily="2" charset="0"/>
                <a:ea typeface="Roboto Condensed Light" panose="02000000000000000000" pitchFamily="2" charset="0"/>
              </a:rPr>
              <a:t>per unit</a:t>
            </a:r>
          </a:p>
          <a:p>
            <a:pPr algn="ctr"/>
            <a:r>
              <a:rPr lang="en-US" dirty="0" smtClean="0">
                <a:solidFill>
                  <a:schemeClr val="bg1"/>
                </a:solidFill>
                <a:latin typeface="Roboto Condensed Light" panose="02000000000000000000" pitchFamily="2" charset="0"/>
                <a:ea typeface="Roboto Condensed Light" panose="02000000000000000000" pitchFamily="2" charset="0"/>
              </a:rPr>
              <a:t>After calculating postage, taxes and inflation</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26" name="TextBox 25"/>
          <p:cNvSpPr txBox="1"/>
          <p:nvPr/>
        </p:nvSpPr>
        <p:spPr>
          <a:xfrm>
            <a:off x="8106900" y="4239485"/>
            <a:ext cx="3024432" cy="646331"/>
          </a:xfrm>
          <a:prstGeom prst="rect">
            <a:avLst/>
          </a:prstGeom>
          <a:noFill/>
        </p:spPr>
        <p:txBody>
          <a:bodyPr wrap="square" rtlCol="0">
            <a:spAutoFit/>
          </a:bodyPr>
          <a:lstStyle/>
          <a:p>
            <a:pPr algn="ctr"/>
            <a:r>
              <a:rPr lang="en-US" b="1" dirty="0" smtClean="0">
                <a:solidFill>
                  <a:schemeClr val="bg1"/>
                </a:solidFill>
                <a:latin typeface="Roboto Condensed Light" panose="02000000000000000000" pitchFamily="2" charset="0"/>
                <a:ea typeface="Roboto Condensed Light" panose="02000000000000000000" pitchFamily="2" charset="0"/>
              </a:rPr>
              <a:t>Annual Revenue</a:t>
            </a:r>
          </a:p>
          <a:p>
            <a:pPr algn="ctr"/>
            <a:r>
              <a:rPr lang="en-US" dirty="0" smtClean="0">
                <a:solidFill>
                  <a:schemeClr val="bg1"/>
                </a:solidFill>
                <a:latin typeface="Roboto Condensed Light" panose="02000000000000000000" pitchFamily="2" charset="0"/>
                <a:ea typeface="Roboto Condensed Light" panose="02000000000000000000" pitchFamily="2" charset="0"/>
              </a:rPr>
              <a:t>After one year</a:t>
            </a:r>
            <a:r>
              <a:rPr lang="en-US" baseline="30000" dirty="0" smtClean="0">
                <a:solidFill>
                  <a:schemeClr val="bg1"/>
                </a:solidFill>
                <a:latin typeface="Roboto Condensed Light" panose="02000000000000000000" pitchFamily="2" charset="0"/>
                <a:ea typeface="Roboto Condensed Light" panose="02000000000000000000" pitchFamily="2" charset="0"/>
              </a:rPr>
              <a:t>#</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1866900" y="1488121"/>
            <a:ext cx="3429144" cy="369332"/>
          </a:xfrm>
          <a:prstGeom prst="rect">
            <a:avLst/>
          </a:prstGeom>
          <a:noFill/>
        </p:spPr>
        <p:txBody>
          <a:bodyPr wrap="none" rtlCol="0">
            <a:spAutoFit/>
          </a:bodyPr>
          <a:lstStyle/>
          <a:p>
            <a:r>
              <a:rPr lang="en-US" dirty="0" smtClean="0">
                <a:solidFill>
                  <a:schemeClr val="bg1"/>
                </a:solidFill>
                <a:latin typeface="Roboto Condensed Light" panose="02000000000000000000" pitchFamily="2" charset="0"/>
                <a:ea typeface="Roboto Condensed Light" panose="02000000000000000000" pitchFamily="2" charset="0"/>
              </a:rPr>
              <a:t>We take 33% profit on each unit sold</a:t>
            </a:r>
            <a:endParaRPr lang="en-US" dirty="0">
              <a:solidFill>
                <a:schemeClr val="bg1"/>
              </a:solidFill>
              <a:latin typeface="Roboto Condensed Light" panose="02000000000000000000" pitchFamily="2" charset="0"/>
              <a:ea typeface="Roboto Condensed Light" panose="02000000000000000000" pitchFamily="2" charset="0"/>
            </a:endParaRPr>
          </a:p>
        </p:txBody>
      </p:sp>
      <p:sp>
        <p:nvSpPr>
          <p:cNvPr id="17" name="TextBox 16"/>
          <p:cNvSpPr txBox="1"/>
          <p:nvPr/>
        </p:nvSpPr>
        <p:spPr>
          <a:xfrm>
            <a:off x="7828416" y="3267396"/>
            <a:ext cx="3581400" cy="707886"/>
          </a:xfrm>
          <a:prstGeom prst="rect">
            <a:avLst/>
          </a:prstGeom>
          <a:noFill/>
        </p:spPr>
        <p:txBody>
          <a:bodyPr wrap="square" rtlCol="0">
            <a:spAutoFit/>
          </a:bodyPr>
          <a:lstStyle/>
          <a:p>
            <a:pPr algn="ctr"/>
            <a:r>
              <a:rPr lang="en-US" sz="4000" b="1" dirty="0" smtClean="0">
                <a:solidFill>
                  <a:srgbClr val="72D96D"/>
                </a:solidFill>
                <a:latin typeface="Roboto Condensed Light" panose="02000000000000000000" pitchFamily="2" charset="0"/>
                <a:ea typeface="Roboto Condensed Light" panose="02000000000000000000" pitchFamily="2" charset="0"/>
              </a:rPr>
              <a:t>₹ 8.01 M</a:t>
            </a:r>
          </a:p>
        </p:txBody>
      </p:sp>
      <p:sp>
        <p:nvSpPr>
          <p:cNvPr id="2" name="TextBox 1"/>
          <p:cNvSpPr txBox="1"/>
          <p:nvPr/>
        </p:nvSpPr>
        <p:spPr>
          <a:xfrm>
            <a:off x="2284081" y="3774300"/>
            <a:ext cx="1466669" cy="461665"/>
          </a:xfrm>
          <a:prstGeom prst="rect">
            <a:avLst/>
          </a:prstGeom>
          <a:noFill/>
        </p:spPr>
        <p:txBody>
          <a:bodyPr wrap="square" rtlCol="0">
            <a:spAutoFit/>
          </a:bodyPr>
          <a:lstStyle/>
          <a:p>
            <a:r>
              <a:rPr lang="en-US" sz="2400" dirty="0">
                <a:solidFill>
                  <a:srgbClr val="72D96D"/>
                </a:solidFill>
                <a:latin typeface="Roboto Condensed Light" panose="02000000000000000000" pitchFamily="2" charset="0"/>
                <a:ea typeface="Roboto Condensed Light" panose="02000000000000000000" pitchFamily="2" charset="0"/>
              </a:rPr>
              <a:t>PROFITS</a:t>
            </a:r>
          </a:p>
        </p:txBody>
      </p:sp>
      <p:sp>
        <p:nvSpPr>
          <p:cNvPr id="13" name="TextBox 12"/>
          <p:cNvSpPr txBox="1"/>
          <p:nvPr/>
        </p:nvSpPr>
        <p:spPr>
          <a:xfrm>
            <a:off x="5353969" y="3774300"/>
            <a:ext cx="1945259" cy="461665"/>
          </a:xfrm>
          <a:prstGeom prst="rect">
            <a:avLst/>
          </a:prstGeom>
          <a:noFill/>
        </p:spPr>
        <p:txBody>
          <a:bodyPr wrap="square" rtlCol="0">
            <a:spAutoFit/>
          </a:bodyPr>
          <a:lstStyle>
            <a:defPPr>
              <a:defRPr lang="en-US"/>
            </a:defPPr>
            <a:lvl1pPr>
              <a:defRPr sz="2400">
                <a:solidFill>
                  <a:srgbClr val="72D96D"/>
                </a:solidFill>
                <a:latin typeface="Roboto Condensed Light" panose="02000000000000000000" pitchFamily="2" charset="0"/>
                <a:ea typeface="Roboto Condensed Light" panose="02000000000000000000" pitchFamily="2" charset="0"/>
              </a:defRPr>
            </a:lvl1pPr>
          </a:lstStyle>
          <a:p>
            <a:r>
              <a:rPr lang="en-US" dirty="0"/>
              <a:t>UNIT PRICE</a:t>
            </a:r>
          </a:p>
        </p:txBody>
      </p:sp>
      <p:sp>
        <p:nvSpPr>
          <p:cNvPr id="14" name="TextBox 13"/>
          <p:cNvSpPr txBox="1"/>
          <p:nvPr/>
        </p:nvSpPr>
        <p:spPr>
          <a:xfrm>
            <a:off x="8344301" y="3774300"/>
            <a:ext cx="3204859" cy="461665"/>
          </a:xfrm>
          <a:prstGeom prst="rect">
            <a:avLst/>
          </a:prstGeom>
          <a:noFill/>
        </p:spPr>
        <p:txBody>
          <a:bodyPr wrap="square" rtlCol="0">
            <a:spAutoFit/>
          </a:bodyPr>
          <a:lstStyle>
            <a:defPPr>
              <a:defRPr lang="en-US"/>
            </a:defPPr>
            <a:lvl1pPr>
              <a:defRPr sz="2400">
                <a:solidFill>
                  <a:srgbClr val="72D96D"/>
                </a:solidFill>
                <a:latin typeface="Roboto Condensed Light" panose="02000000000000000000" pitchFamily="2" charset="0"/>
                <a:ea typeface="Roboto Condensed Light" panose="02000000000000000000" pitchFamily="2" charset="0"/>
              </a:defRPr>
            </a:lvl1pPr>
          </a:lstStyle>
          <a:p>
            <a:r>
              <a:rPr lang="en-US" dirty="0"/>
              <a:t>ANNUAL TURNOVER</a:t>
            </a:r>
          </a:p>
        </p:txBody>
      </p:sp>
      <p:pic>
        <p:nvPicPr>
          <p:cNvPr id="15" name="Picture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spTree>
    <p:extLst>
      <p:ext uri="{BB962C8B-B14F-4D97-AF65-F5344CB8AC3E}">
        <p14:creationId xmlns:p14="http://schemas.microsoft.com/office/powerpoint/2010/main" val="7404936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6900" y="365125"/>
            <a:ext cx="9486900" cy="1325563"/>
          </a:xfrm>
        </p:spPr>
        <p:txBody>
          <a:bodyPr/>
          <a:lstStyle/>
          <a:p>
            <a:r>
              <a:rPr lang="en-US" dirty="0" smtClean="0">
                <a:solidFill>
                  <a:srgbClr val="72D96D"/>
                </a:solidFill>
                <a:latin typeface="Roboto Condensed Light" panose="02000000000000000000" pitchFamily="2" charset="0"/>
                <a:ea typeface="Roboto Condensed Light" panose="02000000000000000000" pitchFamily="2" charset="0"/>
              </a:rPr>
              <a:t>Market Adoption</a:t>
            </a:r>
            <a:endParaRPr lang="en-US" dirty="0">
              <a:solidFill>
                <a:srgbClr val="72D96D"/>
              </a:solidFill>
              <a:latin typeface="Roboto Condensed Light" panose="02000000000000000000" pitchFamily="2" charset="0"/>
              <a:ea typeface="Roboto Condensed Light" panose="02000000000000000000" pitchFamily="2" charset="0"/>
            </a:endParaRPr>
          </a:p>
        </p:txBody>
      </p:sp>
      <p:sp>
        <p:nvSpPr>
          <p:cNvPr id="4" name="Rectangle 3"/>
          <p:cNvSpPr/>
          <p:nvPr/>
        </p:nvSpPr>
        <p:spPr>
          <a:xfrm>
            <a:off x="990600" y="843756"/>
            <a:ext cx="635000" cy="368300"/>
          </a:xfrm>
          <a:prstGeom prst="rect">
            <a:avLst/>
          </a:prstGeom>
          <a:solidFill>
            <a:srgbClr val="72D96D"/>
          </a:solidFill>
          <a:ln>
            <a:solidFill>
              <a:srgbClr val="72D9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Condensed Light" panose="02000000000000000000" pitchFamily="2" charset="0"/>
              <a:ea typeface="Roboto Condensed Light" panose="02000000000000000000" pitchFamily="2" charset="0"/>
            </a:endParaRPr>
          </a:p>
        </p:txBody>
      </p:sp>
      <p:sp>
        <p:nvSpPr>
          <p:cNvPr id="6" name="TextBox 5"/>
          <p:cNvSpPr txBox="1"/>
          <p:nvPr/>
        </p:nvSpPr>
        <p:spPr>
          <a:xfrm>
            <a:off x="990600" y="5214033"/>
            <a:ext cx="3276600" cy="923330"/>
          </a:xfrm>
          <a:prstGeom prst="rect">
            <a:avLst/>
          </a:prstGeom>
          <a:noFill/>
        </p:spPr>
        <p:txBody>
          <a:bodyPr wrap="square" rtlCol="0">
            <a:spAutoFit/>
          </a:bodyPr>
          <a:lstStyle/>
          <a:p>
            <a:pPr algn="ctr"/>
            <a:r>
              <a:rPr lang="en-US" b="1" dirty="0" smtClean="0">
                <a:latin typeface="Roboto Condensed Light" panose="02000000000000000000" pitchFamily="2" charset="0"/>
                <a:ea typeface="Roboto Condensed Light" panose="02000000000000000000" pitchFamily="2" charset="0"/>
              </a:rPr>
              <a:t>SOCIAL INFLUENCERS</a:t>
            </a:r>
          </a:p>
          <a:p>
            <a:pPr algn="ctr"/>
            <a:r>
              <a:rPr lang="en-US" dirty="0" smtClean="0">
                <a:latin typeface="Roboto Condensed Light" panose="02000000000000000000" pitchFamily="2" charset="0"/>
                <a:ea typeface="Roboto Condensed Light" panose="02000000000000000000" pitchFamily="2" charset="0"/>
              </a:rPr>
              <a:t>Are one of the best media advertisements available</a:t>
            </a:r>
            <a:endParaRPr lang="en-US" dirty="0">
              <a:latin typeface="Roboto Condensed Light" panose="02000000000000000000" pitchFamily="2" charset="0"/>
              <a:ea typeface="Roboto Condensed Light" panose="02000000000000000000" pitchFamily="2" charset="0"/>
            </a:endParaRPr>
          </a:p>
        </p:txBody>
      </p:sp>
      <p:sp>
        <p:nvSpPr>
          <p:cNvPr id="7" name="TextBox 6"/>
          <p:cNvSpPr txBox="1"/>
          <p:nvPr/>
        </p:nvSpPr>
        <p:spPr>
          <a:xfrm>
            <a:off x="4533900" y="5194298"/>
            <a:ext cx="3276600" cy="1200329"/>
          </a:xfrm>
          <a:prstGeom prst="rect">
            <a:avLst/>
          </a:prstGeom>
          <a:noFill/>
        </p:spPr>
        <p:txBody>
          <a:bodyPr wrap="square" rtlCol="0">
            <a:spAutoFit/>
          </a:bodyPr>
          <a:lstStyle/>
          <a:p>
            <a:pPr algn="ctr"/>
            <a:r>
              <a:rPr lang="en-US" b="1" dirty="0" smtClean="0">
                <a:latin typeface="Roboto Condensed Light" panose="02000000000000000000" pitchFamily="2" charset="0"/>
                <a:ea typeface="Roboto Condensed Light" panose="02000000000000000000" pitchFamily="2" charset="0"/>
              </a:rPr>
              <a:t>PARTNERSHIP</a:t>
            </a:r>
          </a:p>
          <a:p>
            <a:pPr algn="ctr"/>
            <a:r>
              <a:rPr lang="en-US" dirty="0" smtClean="0">
                <a:latin typeface="Roboto Condensed Light" panose="02000000000000000000" pitchFamily="2" charset="0"/>
                <a:ea typeface="Roboto Condensed Light" panose="02000000000000000000" pitchFamily="2" charset="0"/>
              </a:rPr>
              <a:t>Government of India</a:t>
            </a:r>
          </a:p>
          <a:p>
            <a:pPr algn="ctr"/>
            <a:r>
              <a:rPr lang="en-US" dirty="0" smtClean="0">
                <a:latin typeface="Roboto Condensed Light" panose="02000000000000000000" pitchFamily="2" charset="0"/>
                <a:ea typeface="Roboto Condensed Light" panose="02000000000000000000" pitchFamily="2" charset="0"/>
              </a:rPr>
              <a:t>Hospitals</a:t>
            </a:r>
          </a:p>
          <a:p>
            <a:pPr algn="ctr"/>
            <a:r>
              <a:rPr lang="en-US" dirty="0" smtClean="0">
                <a:latin typeface="Roboto Condensed Light" panose="02000000000000000000" pitchFamily="2" charset="0"/>
                <a:ea typeface="Roboto Condensed Light" panose="02000000000000000000" pitchFamily="2" charset="0"/>
              </a:rPr>
              <a:t>Medical stores</a:t>
            </a:r>
            <a:endParaRPr lang="en-US" dirty="0">
              <a:latin typeface="Roboto Condensed Light" panose="02000000000000000000" pitchFamily="2" charset="0"/>
              <a:ea typeface="Roboto Condensed Light" panose="02000000000000000000" pitchFamily="2" charset="0"/>
            </a:endParaRPr>
          </a:p>
        </p:txBody>
      </p:sp>
      <p:sp>
        <p:nvSpPr>
          <p:cNvPr id="8" name="TextBox 7"/>
          <p:cNvSpPr txBox="1"/>
          <p:nvPr/>
        </p:nvSpPr>
        <p:spPr>
          <a:xfrm>
            <a:off x="8077200" y="5194299"/>
            <a:ext cx="3276600" cy="923330"/>
          </a:xfrm>
          <a:prstGeom prst="rect">
            <a:avLst/>
          </a:prstGeom>
          <a:noFill/>
        </p:spPr>
        <p:txBody>
          <a:bodyPr wrap="square" rtlCol="0">
            <a:spAutoFit/>
          </a:bodyPr>
          <a:lstStyle/>
          <a:p>
            <a:pPr algn="ctr"/>
            <a:r>
              <a:rPr lang="en-US" b="1" dirty="0" smtClean="0">
                <a:latin typeface="Roboto Condensed Light" panose="02000000000000000000" pitchFamily="2" charset="0"/>
                <a:ea typeface="Roboto Condensed Light" panose="02000000000000000000" pitchFamily="2" charset="0"/>
              </a:rPr>
              <a:t>LICENSING</a:t>
            </a:r>
          </a:p>
          <a:p>
            <a:pPr algn="ctr"/>
            <a:r>
              <a:rPr lang="en-US" dirty="0" smtClean="0">
                <a:latin typeface="Roboto Condensed Light" panose="02000000000000000000" pitchFamily="2" charset="0"/>
                <a:ea typeface="Roboto Condensed Light" panose="02000000000000000000" pitchFamily="2" charset="0"/>
              </a:rPr>
              <a:t>Charging royalty from companies to use the Open-Source Designs</a:t>
            </a:r>
            <a:endParaRPr lang="en-US" dirty="0">
              <a:latin typeface="Roboto Condensed Light" panose="02000000000000000000" pitchFamily="2" charset="0"/>
              <a:ea typeface="Roboto Condensed Light" panose="02000000000000000000" pitchFamily="2" charset="0"/>
            </a:endParaRPr>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26912" y="701018"/>
            <a:ext cx="653776" cy="653776"/>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2859825"/>
            <a:ext cx="3235542" cy="187557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89366" y="2643029"/>
            <a:ext cx="2160734" cy="2092372"/>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28757" y="2403940"/>
            <a:ext cx="2973486" cy="2413000"/>
          </a:xfrm>
          <a:prstGeom prst="rect">
            <a:avLst/>
          </a:prstGeom>
        </p:spPr>
      </p:pic>
    </p:spTree>
    <p:extLst>
      <p:ext uri="{BB962C8B-B14F-4D97-AF65-F5344CB8AC3E}">
        <p14:creationId xmlns:p14="http://schemas.microsoft.com/office/powerpoint/2010/main" val="324747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3" presetClass="emph" presetSubtype="2" fill="hold" grpId="0" nodeType="withEffect">
                                  <p:stCondLst>
                                    <p:cond delay="0"/>
                                  </p:stCondLst>
                                  <p:childTnLst>
                                    <p:animClr clrSpc="rgb" dir="cw">
                                      <p:cBhvr override="childStyle">
                                        <p:cTn id="8" dur="300" fill="hold"/>
                                        <p:tgtEl>
                                          <p:spTgt spid="6"/>
                                        </p:tgtEl>
                                        <p:attrNameLst>
                                          <p:attrName>style.color</p:attrName>
                                        </p:attrNameLst>
                                      </p:cBhvr>
                                      <p:to>
                                        <a:srgbClr val="FFFFFF"/>
                                      </p:to>
                                    </p:animClr>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3" presetClass="emph" presetSubtype="2" fill="hold" grpId="0" nodeType="withEffect">
                                  <p:stCondLst>
                                    <p:cond delay="0"/>
                                  </p:stCondLst>
                                  <p:childTnLst>
                                    <p:animClr clrSpc="rgb" dir="cw">
                                      <p:cBhvr override="childStyle">
                                        <p:cTn id="14" dur="300" fill="hold"/>
                                        <p:tgtEl>
                                          <p:spTgt spid="7"/>
                                        </p:tgtEl>
                                        <p:attrNameLst>
                                          <p:attrName>style.color</p:attrName>
                                        </p:attrNameLst>
                                      </p:cBhvr>
                                      <p:to>
                                        <a:srgbClr val="FFFFFF"/>
                                      </p:to>
                                    </p:animClr>
                                  </p:childTnLst>
                                </p:cTn>
                              </p:par>
                              <p:par>
                                <p:cTn id="15" presetID="3" presetClass="emph" presetSubtype="2" fill="hold" grpId="1" nodeType="withEffect">
                                  <p:stCondLst>
                                    <p:cond delay="0"/>
                                  </p:stCondLst>
                                  <p:childTnLst>
                                    <p:animClr clrSpc="rgb" dir="cw">
                                      <p:cBhvr override="childStyle">
                                        <p:cTn id="16" dur="300" fill="hold"/>
                                        <p:tgtEl>
                                          <p:spTgt spid="6"/>
                                        </p:tgtEl>
                                        <p:attrNameLst>
                                          <p:attrName>style.color</p:attrName>
                                        </p:attrNameLst>
                                      </p:cBhvr>
                                      <p:to>
                                        <a:srgbClr val="262626"/>
                                      </p:to>
                                    </p:animClr>
                                  </p:childTnLst>
                                </p:cTn>
                              </p:par>
                              <p:par>
                                <p:cTn id="17" presetID="1" presetClass="exit" presetSubtype="0" fill="hold"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3" presetClass="emph" presetSubtype="2" fill="hold" grpId="0" nodeType="withEffect">
                                  <p:stCondLst>
                                    <p:cond delay="0"/>
                                  </p:stCondLst>
                                  <p:childTnLst>
                                    <p:animClr clrSpc="rgb" dir="cw">
                                      <p:cBhvr override="childStyle">
                                        <p:cTn id="24" dur="300" fill="hold"/>
                                        <p:tgtEl>
                                          <p:spTgt spid="8"/>
                                        </p:tgtEl>
                                        <p:attrNameLst>
                                          <p:attrName>style.color</p:attrName>
                                        </p:attrNameLst>
                                      </p:cBhvr>
                                      <p:to>
                                        <a:srgbClr val="FFFFFF"/>
                                      </p:to>
                                    </p:animClr>
                                  </p:childTnLst>
                                </p:cTn>
                              </p:par>
                              <p:par>
                                <p:cTn id="25" presetID="1" presetClass="exit" presetSubtype="0" fill="hold" nodeType="withEffect">
                                  <p:stCondLst>
                                    <p:cond delay="0"/>
                                  </p:stCondLst>
                                  <p:childTnLst>
                                    <p:set>
                                      <p:cBhvr>
                                        <p:cTn id="26" dur="1" fill="hold">
                                          <p:stCondLst>
                                            <p:cond delay="0"/>
                                          </p:stCondLst>
                                        </p:cTn>
                                        <p:tgtEl>
                                          <p:spTgt spid="5"/>
                                        </p:tgtEl>
                                        <p:attrNameLst>
                                          <p:attrName>style.visibility</p:attrName>
                                        </p:attrNameLst>
                                      </p:cBhvr>
                                      <p:to>
                                        <p:strVal val="hidden"/>
                                      </p:to>
                                    </p:set>
                                  </p:childTnLst>
                                </p:cTn>
                              </p:par>
                              <p:par>
                                <p:cTn id="27" presetID="3" presetClass="emph" presetSubtype="2" fill="hold" grpId="1" nodeType="withEffect">
                                  <p:stCondLst>
                                    <p:cond delay="0"/>
                                  </p:stCondLst>
                                  <p:childTnLst>
                                    <p:animClr clrSpc="rgb" dir="cw">
                                      <p:cBhvr override="childStyle">
                                        <p:cTn id="28" dur="300" fill="hold"/>
                                        <p:tgtEl>
                                          <p:spTgt spid="7"/>
                                        </p:tgtEl>
                                        <p:attrNameLst>
                                          <p:attrName>style.color</p:attrName>
                                        </p:attrNameLst>
                                      </p:cBhvr>
                                      <p:to>
                                        <a:srgbClr val="262626"/>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7" grpId="1"/>
      <p:bldP spid="8"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2453</TotalTime>
  <Words>1043</Words>
  <Application>Microsoft Office PowerPoint</Application>
  <PresentationFormat>Widescreen</PresentationFormat>
  <Paragraphs>169</Paragraphs>
  <Slides>18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Roboto Condensed Light</vt:lpstr>
      <vt:lpstr>Office Theme</vt:lpstr>
      <vt:lpstr>PowerPoint Presentation</vt:lpstr>
      <vt:lpstr>Problem</vt:lpstr>
      <vt:lpstr>Solution</vt:lpstr>
      <vt:lpstr>Market Validation</vt:lpstr>
      <vt:lpstr>Market Size</vt:lpstr>
      <vt:lpstr>Product</vt:lpstr>
      <vt:lpstr>PowerPoint Presentation</vt:lpstr>
      <vt:lpstr>Business Model</vt:lpstr>
      <vt:lpstr>Market Adoption</vt:lpstr>
      <vt:lpstr>Competition</vt:lpstr>
      <vt:lpstr>Competitive Advantage</vt:lpstr>
      <vt:lpstr>Team</vt:lpstr>
      <vt:lpstr>Financial</vt:lpstr>
      <vt:lpstr>Value to society</vt:lpstr>
      <vt:lpstr>Thank You</vt:lpstr>
      <vt:lpstr>Cost Breakdown</vt:lpstr>
      <vt:lpstr>Mechanical Construction</vt:lpstr>
      <vt:lpstr>Electronic Construction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Parth Patel</dc:creator>
  <cp:lastModifiedBy>Parth Patel</cp:lastModifiedBy>
  <cp:revision>105</cp:revision>
  <dcterms:created xsi:type="dcterms:W3CDTF">2020-06-27T17:30:30Z</dcterms:created>
  <dcterms:modified xsi:type="dcterms:W3CDTF">2020-06-29T17:13:43Z</dcterms:modified>
</cp:coreProperties>
</file>

<file path=docProps/thumbnail.jpeg>
</file>